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1" r:id="rId3"/>
    <p:sldId id="262" r:id="rId4"/>
    <p:sldId id="263" r:id="rId5"/>
    <p:sldId id="264" r:id="rId6"/>
    <p:sldId id="265" r:id="rId7"/>
    <p:sldId id="266" r:id="rId8"/>
    <p:sldId id="267" r:id="rId9"/>
    <p:sldId id="274" r:id="rId10"/>
    <p:sldId id="268" r:id="rId11"/>
    <p:sldId id="269" r:id="rId12"/>
    <p:sldId id="270" r:id="rId13"/>
    <p:sldId id="271" r:id="rId14"/>
    <p:sldId id="272" r:id="rId15"/>
    <p:sldId id="273"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756"/>
  </p:normalViewPr>
  <p:slideViewPr>
    <p:cSldViewPr>
      <p:cViewPr varScale="1">
        <p:scale>
          <a:sx n="106" d="100"/>
          <a:sy n="106" d="100"/>
        </p:scale>
        <p:origin x="17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828800" y="0"/>
            <a:ext cx="7315200" cy="1143000"/>
          </a:xfrm>
          <a:prstGeom prst="rect">
            <a:avLst/>
          </a:prstGeom>
        </p:spPr>
        <p:txBody>
          <a:bodyPr anchor="ctr"/>
          <a:lstStyle>
            <a:lvl1pPr marL="0" indent="0" algn="l">
              <a:buNone/>
              <a:defRPr sz="30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021350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5212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000" b="1" dirty="0">
                <a:solidFill>
                  <a:srgbClr val="FFFFFF"/>
                </a:solidFill>
                <a:latin typeface="+mj-lt"/>
              </a:rPr>
              <a:t>Future Data Access &amp; Analysis Architectures (FDA) Strategy</a:t>
            </a:r>
            <a:endParaRPr sz="30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ea typeface="Arial Bold"/>
                <a:cs typeface="Arial Bold"/>
                <a:sym typeface="Arial Bold"/>
              </a:rPr>
              <a:t>FDA AHT Co-Leads</a:t>
            </a:r>
          </a:p>
          <a:p>
            <a:pPr marL="227013" lvl="2" indent="0" defTabSz="914400">
              <a:lnSpc>
                <a:spcPct val="150000"/>
              </a:lnSpc>
              <a:defRPr>
                <a:solidFill>
                  <a:srgbClr val="000000"/>
                </a:solidFill>
              </a:defRPr>
            </a:pPr>
            <a:r>
              <a:rPr lang="en-US" sz="1600" i="1" dirty="0">
                <a:solidFill>
                  <a:srgbClr val="FFFFFF"/>
                </a:solidFill>
                <a:ea typeface="Arial Bold"/>
                <a:cs typeface="Arial Bold"/>
                <a:sym typeface="Arial Bold"/>
              </a:rPr>
              <a:t>Steve Labahn, USGS</a:t>
            </a:r>
          </a:p>
          <a:p>
            <a:pPr marL="227013" lvl="2" indent="0" defTabSz="914400">
              <a:lnSpc>
                <a:spcPct val="150000"/>
              </a:lnSpc>
              <a:defRPr>
                <a:solidFill>
                  <a:srgbClr val="000000"/>
                </a:solidFill>
              </a:defRPr>
            </a:pPr>
            <a:r>
              <a:rPr lang="en-US" sz="1600" i="1" dirty="0">
                <a:solidFill>
                  <a:srgbClr val="FFFFFF"/>
                </a:solidFill>
                <a:ea typeface="Arial Bold"/>
                <a:cs typeface="Arial Bold"/>
                <a:sym typeface="Arial Bold"/>
              </a:rPr>
              <a:t>Nick Hanowski, ESA</a:t>
            </a:r>
          </a:p>
          <a:p>
            <a:pPr marL="227013" lvl="2" indent="0" defTabSz="914400">
              <a:lnSpc>
                <a:spcPct val="150000"/>
              </a:lnSpc>
              <a:defRPr>
                <a:solidFill>
                  <a:srgbClr val="000000"/>
                </a:solidFill>
              </a:defRPr>
            </a:pPr>
            <a:r>
              <a:rPr lang="en-US" sz="1600" i="1" dirty="0">
                <a:solidFill>
                  <a:srgbClr val="FFFFFF"/>
                </a:solidFill>
                <a:ea typeface="Arial Bold"/>
                <a:cs typeface="Arial Bold"/>
                <a:sym typeface="Arial Bold"/>
              </a:rPr>
              <a:t>Alex Held, CSIRO</a:t>
            </a:r>
          </a:p>
          <a:p>
            <a:pPr lvl="0" defTabSz="914400">
              <a:lnSpc>
                <a:spcPct val="150000"/>
              </a:lnSpc>
              <a:defRPr>
                <a:solidFill>
                  <a:srgbClr val="000000"/>
                </a:solidFill>
              </a:defRPr>
            </a:pPr>
            <a:endParaRPr sz="8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2017 –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8.1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19-20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457200" y="1219200"/>
            <a:ext cx="8686800" cy="5105400"/>
          </a:xfrm>
        </p:spPr>
        <p:txBody>
          <a:bodyPr/>
          <a:lstStyle/>
          <a:p>
            <a:r>
              <a:rPr lang="en-US" b="1" dirty="0"/>
              <a:t>2018 continuation of FDA AHT centered around the 5 </a:t>
            </a:r>
            <a:r>
              <a:rPr lang="en-US" b="1"/>
              <a:t>FDA themes</a:t>
            </a:r>
            <a:endParaRPr lang="en-US" b="1" dirty="0"/>
          </a:p>
          <a:p>
            <a:pPr lvl="1"/>
            <a:r>
              <a:rPr lang="en-US" sz="1800" dirty="0"/>
              <a:t>CEOS Analysis Ready Data (ARD)</a:t>
            </a:r>
          </a:p>
          <a:p>
            <a:pPr lvl="1"/>
            <a:r>
              <a:rPr lang="en-US" sz="1800" dirty="0"/>
              <a:t>Interoperable Free and Open Tools</a:t>
            </a:r>
          </a:p>
          <a:p>
            <a:pPr lvl="1"/>
            <a:r>
              <a:rPr lang="en-US" sz="1800" dirty="0"/>
              <a:t>Data, Processing, and Architecture Interface Standards</a:t>
            </a:r>
          </a:p>
          <a:p>
            <a:pPr lvl="1"/>
            <a:r>
              <a:rPr lang="en-US" sz="1800" dirty="0"/>
              <a:t>Analytical Processing Capabilities</a:t>
            </a:r>
          </a:p>
          <a:p>
            <a:pPr lvl="1"/>
            <a:r>
              <a:rPr lang="en-US" sz="1800" dirty="0"/>
              <a:t>User Metrics</a:t>
            </a:r>
          </a:p>
          <a:p>
            <a:pPr lvl="1"/>
            <a:endParaRPr lang="en-US" sz="1800" dirty="0"/>
          </a:p>
          <a:p>
            <a:pPr lvl="1"/>
            <a:r>
              <a:rPr lang="en-US" sz="1800" dirty="0"/>
              <a:t>With CEOS Plenary endorsement, FDA AHT plans to continue its work to integrate and oversee the FDA-related activities of several key entities within the CEOS structure – specifically LSI-VC, SEO, WGISS, and WGCapD – and to keep the momentum that has been built</a:t>
            </a:r>
          </a:p>
          <a:p>
            <a:pPr lvl="2"/>
            <a:endParaRPr lang="en-US" sz="1800" dirty="0"/>
          </a:p>
        </p:txBody>
      </p:sp>
      <p:sp>
        <p:nvSpPr>
          <p:cNvPr id="4" name="Content Placeholder 3"/>
          <p:cNvSpPr>
            <a:spLocks noGrp="1"/>
          </p:cNvSpPr>
          <p:nvPr>
            <p:ph sz="quarter" idx="11"/>
          </p:nvPr>
        </p:nvSpPr>
        <p:spPr>
          <a:xfrm>
            <a:off x="1828800" y="0"/>
            <a:ext cx="7315200" cy="1143000"/>
          </a:xfrm>
        </p:spPr>
        <p:txBody>
          <a:bodyPr/>
          <a:lstStyle/>
          <a:p>
            <a:pPr marL="0" indent="0">
              <a:buNone/>
            </a:pPr>
            <a:r>
              <a:rPr lang="en-US" b="1" dirty="0"/>
              <a:t>31</a:t>
            </a:r>
            <a:r>
              <a:rPr lang="en-US" b="1" baseline="30000" dirty="0"/>
              <a:t>st</a:t>
            </a:r>
            <a:r>
              <a:rPr lang="en-US" b="1" dirty="0"/>
              <a:t> CEOS Plenary Decision</a:t>
            </a:r>
          </a:p>
        </p:txBody>
      </p:sp>
    </p:spTree>
    <p:extLst>
      <p:ext uri="{BB962C8B-B14F-4D97-AF65-F5344CB8AC3E}">
        <p14:creationId xmlns:p14="http://schemas.microsoft.com/office/powerpoint/2010/main" val="11803389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a:xfrm>
            <a:off x="1828800" y="0"/>
            <a:ext cx="7315200" cy="1143000"/>
          </a:xfrm>
        </p:spPr>
        <p:txBody>
          <a:bodyPr/>
          <a:lstStyle/>
          <a:p>
            <a:pPr marL="0" indent="0">
              <a:buNone/>
            </a:pPr>
            <a:r>
              <a:rPr lang="en-US" b="1" dirty="0"/>
              <a:t>Backup</a:t>
            </a:r>
          </a:p>
        </p:txBody>
      </p:sp>
    </p:spTree>
    <p:extLst>
      <p:ext uri="{BB962C8B-B14F-4D97-AF65-F5344CB8AC3E}">
        <p14:creationId xmlns:p14="http://schemas.microsoft.com/office/powerpoint/2010/main" val="26529844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6206450" cy="5257800"/>
          </a:xfrm>
        </p:spPr>
        <p:txBody>
          <a:bodyPr/>
          <a:lstStyle/>
          <a:p>
            <a:r>
              <a:rPr lang="en-US" sz="1600" dirty="0"/>
              <a:t>CEOS FDA AHT was initiated at the 2015 CEOS Plenary meeting and was tasked with developing a </a:t>
            </a:r>
            <a:r>
              <a:rPr lang="en-US" sz="1600" b="1" i="1" dirty="0"/>
              <a:t>report</a:t>
            </a:r>
            <a:r>
              <a:rPr lang="en-US" sz="1600" dirty="0"/>
              <a:t> on the current status of data supply, access, processing, and delivery to provide guidance to CEOS on the potential that new high-performance, cloud-computing technologies can provide.</a:t>
            </a:r>
          </a:p>
          <a:p>
            <a:pPr marL="0" indent="0">
              <a:buNone/>
            </a:pPr>
            <a:endParaRPr lang="en-US" sz="1000" dirty="0">
              <a:latin typeface="+mj-lt"/>
            </a:endParaRPr>
          </a:p>
          <a:p>
            <a:r>
              <a:rPr lang="en-US" sz="1600" dirty="0"/>
              <a:t>2016 FDA AHT assessed the </a:t>
            </a:r>
            <a:r>
              <a:rPr lang="en-US" sz="1600" b="1" i="1" dirty="0"/>
              <a:t>potential of new technologies</a:t>
            </a:r>
            <a:r>
              <a:rPr lang="en-US" sz="1600" dirty="0"/>
              <a:t> and approaches to </a:t>
            </a:r>
            <a:r>
              <a:rPr lang="en-US" sz="1600" b="1" i="1" dirty="0"/>
              <a:t>bridge the gap between the enormous volumes of Earth Observation (EO) data and the users</a:t>
            </a:r>
            <a:r>
              <a:rPr lang="en-US" sz="1600" dirty="0"/>
              <a:t> developing applications to tackle key environmental, economic, and social challenges.</a:t>
            </a:r>
          </a:p>
          <a:p>
            <a:endParaRPr lang="en-US" sz="1000" dirty="0"/>
          </a:p>
          <a:p>
            <a:r>
              <a:rPr lang="en-US" sz="1600" dirty="0"/>
              <a:t>2017 FDA AHT continuing the excellent work from 2016 by pursuing </a:t>
            </a:r>
            <a:r>
              <a:rPr lang="en-US" sz="1600" b="1" i="1" dirty="0"/>
              <a:t>pilot architectures</a:t>
            </a:r>
            <a:r>
              <a:rPr lang="en-US" sz="1600" dirty="0"/>
              <a:t>, obtaining </a:t>
            </a:r>
            <a:r>
              <a:rPr lang="en-US" sz="1600" b="1" i="1" dirty="0"/>
              <a:t>end user feedback / best practices / lessons learned</a:t>
            </a:r>
            <a:r>
              <a:rPr lang="en-US" sz="1600" dirty="0"/>
              <a:t>, generating </a:t>
            </a:r>
            <a:r>
              <a:rPr lang="en-US" sz="1600" b="1" i="1" dirty="0"/>
              <a:t>CARD4L products</a:t>
            </a:r>
            <a:r>
              <a:rPr lang="en-US" sz="1600" dirty="0"/>
              <a:t>, and addressing </a:t>
            </a:r>
            <a:r>
              <a:rPr lang="en-US" sz="1600" b="1" i="1" dirty="0"/>
              <a:t>strategic questions</a:t>
            </a:r>
            <a:r>
              <a:rPr lang="en-US" sz="1600" dirty="0"/>
              <a:t>:</a:t>
            </a:r>
          </a:p>
          <a:p>
            <a:pPr lvl="1"/>
            <a:r>
              <a:rPr lang="en-US" sz="1400" dirty="0"/>
              <a:t>What should CEOS agencies do </a:t>
            </a:r>
            <a:r>
              <a:rPr lang="en-US" sz="1400" i="1" dirty="0"/>
              <a:t>together</a:t>
            </a:r>
            <a:r>
              <a:rPr lang="en-US" sz="1400" dirty="0"/>
              <a:t>?</a:t>
            </a:r>
          </a:p>
          <a:p>
            <a:pPr lvl="1"/>
            <a:r>
              <a:rPr lang="en-US" sz="1400" dirty="0"/>
              <a:t>When should CEOS focus on supporting agencies to do their own things better (e.g., best practices)?</a:t>
            </a:r>
          </a:p>
          <a:p>
            <a:pPr lvl="1"/>
            <a:r>
              <a:rPr lang="en-US" sz="1400" dirty="0"/>
              <a:t>What should be ‘outside scope’?</a:t>
            </a:r>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232" b="-1"/>
          <a:stretch/>
        </p:blipFill>
        <p:spPr bwMode="auto">
          <a:xfrm>
            <a:off x="6947143" y="1295400"/>
            <a:ext cx="1828800" cy="2523143"/>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3"/>
          <p:cNvSpPr>
            <a:spLocks noGrp="1"/>
          </p:cNvSpPr>
          <p:nvPr>
            <p:ph sz="quarter" idx="11"/>
          </p:nvPr>
        </p:nvSpPr>
        <p:spPr>
          <a:xfrm>
            <a:off x="1828800" y="0"/>
            <a:ext cx="7315200" cy="1143000"/>
          </a:xfrm>
        </p:spPr>
        <p:txBody>
          <a:bodyPr/>
          <a:lstStyle/>
          <a:p>
            <a:pPr marL="0" indent="0">
              <a:buNone/>
            </a:pPr>
            <a:r>
              <a:rPr lang="en-US" b="1" dirty="0"/>
              <a:t>FDA AHT Background</a:t>
            </a:r>
          </a:p>
        </p:txBody>
      </p:sp>
      <p:pic>
        <p:nvPicPr>
          <p:cNvPr id="4" name="Picture 3">
            <a:extLst>
              <a:ext uri="{FF2B5EF4-FFF2-40B4-BE49-F238E27FC236}">
                <a16:creationId xmlns:a16="http://schemas.microsoft.com/office/drawing/2014/main" id="{60995822-1C42-4E25-A25B-CDBAB6E3205D}"/>
              </a:ext>
            </a:extLst>
          </p:cNvPr>
          <p:cNvPicPr>
            <a:picLocks noChangeAspect="1"/>
          </p:cNvPicPr>
          <p:nvPr/>
        </p:nvPicPr>
        <p:blipFill>
          <a:blip r:embed="rId3"/>
          <a:stretch>
            <a:fillRect/>
          </a:stretch>
        </p:blipFill>
        <p:spPr>
          <a:xfrm>
            <a:off x="6934199" y="4076700"/>
            <a:ext cx="1828800" cy="2454512"/>
          </a:xfrm>
          <a:prstGeom prst="rect">
            <a:avLst/>
          </a:prstGeom>
        </p:spPr>
      </p:pic>
    </p:spTree>
    <p:extLst>
      <p:ext uri="{BB962C8B-B14F-4D97-AF65-F5344CB8AC3E}">
        <p14:creationId xmlns:p14="http://schemas.microsoft.com/office/powerpoint/2010/main" val="3398890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p:cNvSpPr>
            <a:spLocks noGrp="1"/>
          </p:cNvSpPr>
          <p:nvPr>
            <p:ph sz="quarter" idx="11"/>
          </p:nvPr>
        </p:nvSpPr>
        <p:spPr>
          <a:xfrm>
            <a:off x="1828800" y="0"/>
            <a:ext cx="7315200" cy="1143000"/>
          </a:xfrm>
        </p:spPr>
        <p:txBody>
          <a:bodyPr/>
          <a:lstStyle/>
          <a:p>
            <a:pPr marL="0" indent="0">
              <a:buNone/>
            </a:pPr>
            <a:r>
              <a:rPr lang="en-US" dirty="0"/>
              <a:t>Work Plan Deliverables Tracking</a:t>
            </a:r>
            <a:endParaRPr lang="en-US" b="1" dirty="0"/>
          </a:p>
        </p:txBody>
      </p:sp>
      <p:graphicFrame>
        <p:nvGraphicFramePr>
          <p:cNvPr id="7" name="Table 6">
            <a:extLst>
              <a:ext uri="{FF2B5EF4-FFF2-40B4-BE49-F238E27FC236}">
                <a16:creationId xmlns:a16="http://schemas.microsoft.com/office/drawing/2014/main" id="{578653AC-2C9A-4543-B681-E9D96FDD19C4}"/>
              </a:ext>
            </a:extLst>
          </p:cNvPr>
          <p:cNvGraphicFramePr>
            <a:graphicFrameLocks noGrp="1"/>
          </p:cNvGraphicFramePr>
          <p:nvPr>
            <p:extLst>
              <p:ext uri="{D42A27DB-BD31-4B8C-83A1-F6EECF244321}">
                <p14:modId xmlns:p14="http://schemas.microsoft.com/office/powerpoint/2010/main" val="3139271609"/>
              </p:ext>
            </p:extLst>
          </p:nvPr>
        </p:nvGraphicFramePr>
        <p:xfrm>
          <a:off x="0" y="1143000"/>
          <a:ext cx="9144001" cy="5547360"/>
        </p:xfrm>
        <a:graphic>
          <a:graphicData uri="http://schemas.openxmlformats.org/drawingml/2006/table">
            <a:tbl>
              <a:tblPr firstRow="1" bandRow="1">
                <a:tableStyleId>{BC89EF96-8CEA-46FF-86C4-4CE0E7609802}</a:tableStyleId>
              </a:tblPr>
              <a:tblGrid>
                <a:gridCol w="685800">
                  <a:extLst>
                    <a:ext uri="{9D8B030D-6E8A-4147-A177-3AD203B41FA5}">
                      <a16:colId xmlns:a16="http://schemas.microsoft.com/office/drawing/2014/main" val="150130178"/>
                    </a:ext>
                  </a:extLst>
                </a:gridCol>
                <a:gridCol w="1659567">
                  <a:extLst>
                    <a:ext uri="{9D8B030D-6E8A-4147-A177-3AD203B41FA5}">
                      <a16:colId xmlns:a16="http://schemas.microsoft.com/office/drawing/2014/main" val="2755787535"/>
                    </a:ext>
                  </a:extLst>
                </a:gridCol>
                <a:gridCol w="859968">
                  <a:extLst>
                    <a:ext uri="{9D8B030D-6E8A-4147-A177-3AD203B41FA5}">
                      <a16:colId xmlns:a16="http://schemas.microsoft.com/office/drawing/2014/main" val="1722665924"/>
                    </a:ext>
                  </a:extLst>
                </a:gridCol>
                <a:gridCol w="2433465">
                  <a:extLst>
                    <a:ext uri="{9D8B030D-6E8A-4147-A177-3AD203B41FA5}">
                      <a16:colId xmlns:a16="http://schemas.microsoft.com/office/drawing/2014/main" val="485801997"/>
                    </a:ext>
                  </a:extLst>
                </a:gridCol>
                <a:gridCol w="914400">
                  <a:extLst>
                    <a:ext uri="{9D8B030D-6E8A-4147-A177-3AD203B41FA5}">
                      <a16:colId xmlns:a16="http://schemas.microsoft.com/office/drawing/2014/main" val="4035488199"/>
                    </a:ext>
                  </a:extLst>
                </a:gridCol>
                <a:gridCol w="2590801">
                  <a:extLst>
                    <a:ext uri="{9D8B030D-6E8A-4147-A177-3AD203B41FA5}">
                      <a16:colId xmlns:a16="http://schemas.microsoft.com/office/drawing/2014/main" val="2809271855"/>
                    </a:ext>
                  </a:extLst>
                </a:gridCol>
              </a:tblGrid>
              <a:tr h="370840">
                <a:tc>
                  <a:txBody>
                    <a:bodyPr/>
                    <a:lstStyle/>
                    <a:p>
                      <a:pPr algn="ctr">
                        <a:spcBef>
                          <a:spcPts val="0"/>
                        </a:spcBef>
                      </a:pPr>
                      <a:r>
                        <a:rPr lang="en-US" dirty="0"/>
                        <a:t>Number</a:t>
                      </a:r>
                    </a:p>
                  </a:txBody>
                  <a:tcPr anchor="b"/>
                </a:tc>
                <a:tc>
                  <a:txBody>
                    <a:bodyPr/>
                    <a:lstStyle/>
                    <a:p>
                      <a:pPr algn="ctr">
                        <a:spcBef>
                          <a:spcPts val="0"/>
                        </a:spcBef>
                      </a:pPr>
                      <a:r>
                        <a:rPr lang="en-US" dirty="0"/>
                        <a:t>Title</a:t>
                      </a:r>
                    </a:p>
                  </a:txBody>
                  <a:tcPr anchor="b"/>
                </a:tc>
                <a:tc>
                  <a:txBody>
                    <a:bodyPr/>
                    <a:lstStyle/>
                    <a:p>
                      <a:pPr algn="ctr">
                        <a:spcBef>
                          <a:spcPts val="0"/>
                        </a:spcBef>
                      </a:pPr>
                      <a:r>
                        <a:rPr lang="en-US" dirty="0"/>
                        <a:t>Completion</a:t>
                      </a:r>
                    </a:p>
                    <a:p>
                      <a:pPr algn="ctr">
                        <a:spcBef>
                          <a:spcPts val="0"/>
                        </a:spcBef>
                      </a:pPr>
                      <a:r>
                        <a:rPr lang="en-US" dirty="0"/>
                        <a:t>Date</a:t>
                      </a:r>
                    </a:p>
                  </a:txBody>
                  <a:tcPr anchor="b"/>
                </a:tc>
                <a:tc>
                  <a:txBody>
                    <a:bodyPr/>
                    <a:lstStyle/>
                    <a:p>
                      <a:pPr algn="ctr">
                        <a:spcBef>
                          <a:spcPts val="0"/>
                        </a:spcBef>
                      </a:pPr>
                      <a:r>
                        <a:rPr lang="en-US" dirty="0"/>
                        <a:t>Description</a:t>
                      </a:r>
                    </a:p>
                  </a:txBody>
                  <a:tcPr anchor="b"/>
                </a:tc>
                <a:tc>
                  <a:txBody>
                    <a:bodyPr/>
                    <a:lstStyle/>
                    <a:p>
                      <a:pPr algn="ctr">
                        <a:spcBef>
                          <a:spcPts val="0"/>
                        </a:spcBef>
                      </a:pPr>
                      <a:r>
                        <a:rPr lang="en-US" dirty="0"/>
                        <a:t>Responsible</a:t>
                      </a:r>
                    </a:p>
                    <a:p>
                      <a:pPr algn="ctr">
                        <a:spcBef>
                          <a:spcPts val="0"/>
                        </a:spcBef>
                      </a:pPr>
                      <a:r>
                        <a:rPr lang="en-US" dirty="0"/>
                        <a:t>CEOS Entities</a:t>
                      </a:r>
                    </a:p>
                  </a:txBody>
                  <a:tcPr anchor="b"/>
                </a:tc>
                <a:tc>
                  <a:txBody>
                    <a:bodyPr/>
                    <a:lstStyle/>
                    <a:p>
                      <a:pPr algn="ctr">
                        <a:spcBef>
                          <a:spcPts val="0"/>
                        </a:spcBef>
                      </a:pPr>
                      <a:r>
                        <a:rPr lang="en-US" dirty="0"/>
                        <a:t>Progress</a:t>
                      </a:r>
                    </a:p>
                    <a:p>
                      <a:pPr algn="ctr">
                        <a:spcBef>
                          <a:spcPts val="0"/>
                        </a:spcBef>
                      </a:pPr>
                      <a:r>
                        <a:rPr lang="en-US" dirty="0"/>
                        <a:t>Report</a:t>
                      </a:r>
                    </a:p>
                  </a:txBody>
                  <a:tcPr anchor="b"/>
                </a:tc>
                <a:extLst>
                  <a:ext uri="{0D108BD9-81ED-4DB2-BD59-A6C34878D82A}">
                    <a16:rowId xmlns:a16="http://schemas.microsoft.com/office/drawing/2014/main" val="2650457060"/>
                  </a:ext>
                </a:extLst>
              </a:tr>
              <a:tr h="0">
                <a:tc>
                  <a:txBody>
                    <a:bodyPr/>
                    <a:lstStyle/>
                    <a:p>
                      <a:pPr algn="ctr">
                        <a:spcBef>
                          <a:spcPts val="0"/>
                        </a:spcBef>
                      </a:pPr>
                      <a:r>
                        <a:rPr lang="en-US" dirty="0"/>
                        <a:t>FDA-01</a:t>
                      </a:r>
                    </a:p>
                  </a:txBody>
                  <a:tcPr/>
                </a:tc>
                <a:tc>
                  <a:txBody>
                    <a:bodyPr/>
                    <a:lstStyle/>
                    <a:p>
                      <a:pPr algn="l">
                        <a:spcBef>
                          <a:spcPts val="0"/>
                        </a:spcBef>
                      </a:pPr>
                      <a:r>
                        <a:rPr lang="en-US" dirty="0"/>
                        <a:t>Papers and workshops to facilitate strategic discussion of the way forward on future data architectures</a:t>
                      </a:r>
                    </a:p>
                  </a:txBody>
                  <a:tcPr/>
                </a:tc>
                <a:tc>
                  <a:txBody>
                    <a:bodyPr/>
                    <a:lstStyle/>
                    <a:p>
                      <a:pPr algn="ctr">
                        <a:spcBef>
                          <a:spcPts val="0"/>
                        </a:spcBef>
                      </a:pPr>
                      <a:r>
                        <a:rPr lang="en-US" dirty="0"/>
                        <a:t>2017-Q4</a:t>
                      </a:r>
                    </a:p>
                  </a:txBody>
                  <a:tcPr/>
                </a:tc>
                <a:tc>
                  <a:txBody>
                    <a:bodyPr/>
                    <a:lstStyle/>
                    <a:p>
                      <a:pPr algn="l">
                        <a:spcBef>
                          <a:spcPts val="0"/>
                        </a:spcBef>
                      </a:pPr>
                      <a:r>
                        <a:rPr lang="en-US" dirty="0"/>
                        <a:t>In 2017, the extended Ad Hoc Team on Future Data Architectures will develop the necessary material to enable CEOS Agencies to discuss, and agree on, the way forward on the FDA topic at the 31st CEOS Plenary Meeting. Interim discussions/workshops will be undertaken at the SIT-32 meeting and 2017 SIT Technical Workshop to ensure CEOS Agencies are engaged throughout 2017.</a:t>
                      </a:r>
                    </a:p>
                  </a:txBody>
                  <a:tcPr/>
                </a:tc>
                <a:tc>
                  <a:txBody>
                    <a:bodyPr/>
                    <a:lstStyle/>
                    <a:p>
                      <a:pPr algn="ctr">
                        <a:spcBef>
                          <a:spcPts val="0"/>
                        </a:spcBef>
                      </a:pPr>
                      <a:r>
                        <a:rPr lang="en-US" dirty="0"/>
                        <a:t>AHT-FDA</a:t>
                      </a:r>
                    </a:p>
                  </a:txBody>
                  <a:tcPr/>
                </a:tc>
                <a:tc>
                  <a:txBody>
                    <a:bodyPr/>
                    <a:lstStyle/>
                    <a:p>
                      <a:pPr algn="l">
                        <a:spcBef>
                          <a:spcPts val="0"/>
                        </a:spcBef>
                      </a:pPr>
                      <a:endParaRPr lang="en-US" dirty="0"/>
                    </a:p>
                  </a:txBody>
                  <a:tcPr/>
                </a:tc>
                <a:extLst>
                  <a:ext uri="{0D108BD9-81ED-4DB2-BD59-A6C34878D82A}">
                    <a16:rowId xmlns:a16="http://schemas.microsoft.com/office/drawing/2014/main" val="669598826"/>
                  </a:ext>
                </a:extLst>
              </a:tr>
              <a:tr h="370840">
                <a:tc>
                  <a:txBody>
                    <a:bodyPr/>
                    <a:lstStyle/>
                    <a:p>
                      <a:pPr algn="ctr">
                        <a:spcBef>
                          <a:spcPts val="0"/>
                        </a:spcBef>
                      </a:pPr>
                      <a:r>
                        <a:rPr lang="en-US" dirty="0"/>
                        <a:t>FDA-02</a:t>
                      </a:r>
                    </a:p>
                  </a:txBody>
                  <a:tcPr/>
                </a:tc>
                <a:tc>
                  <a:txBody>
                    <a:bodyPr/>
                    <a:lstStyle/>
                    <a:p>
                      <a:pPr algn="l">
                        <a:spcBef>
                          <a:spcPts val="0"/>
                        </a:spcBef>
                      </a:pPr>
                      <a:r>
                        <a:rPr lang="en-US" sz="1000" b="0" i="0" dirty="0">
                          <a:solidFill>
                            <a:schemeClr val="tx1"/>
                          </a:solidFill>
                          <a:effectLst/>
                          <a:latin typeface="+mn-lt"/>
                          <a:ea typeface="+mn-ea"/>
                          <a:cs typeface="+mn-cs"/>
                          <a:sym typeface="Calibri"/>
                        </a:rPr>
                        <a:t>Collaborative development of CEOS Data Cube technology</a:t>
                      </a:r>
                      <a:endParaRPr lang="en-US" dirty="0"/>
                    </a:p>
                  </a:txBody>
                  <a:tcPr/>
                </a:tc>
                <a:tc>
                  <a:txBody>
                    <a:bodyPr/>
                    <a:lstStyle/>
                    <a:p>
                      <a:pPr algn="ctr">
                        <a:spcBef>
                          <a:spcPts val="0"/>
                        </a:spcBef>
                      </a:pPr>
                      <a:r>
                        <a:rPr lang="en-US" sz="1000" b="0" i="0" dirty="0">
                          <a:solidFill>
                            <a:schemeClr val="tx1"/>
                          </a:solidFill>
                          <a:effectLst/>
                          <a:latin typeface="+mn-lt"/>
                          <a:ea typeface="+mn-ea"/>
                          <a:cs typeface="+mn-cs"/>
                          <a:sym typeface="Calibri"/>
                        </a:rPr>
                        <a:t>2019-Q4</a:t>
                      </a:r>
                    </a:p>
                    <a:p>
                      <a:pPr algn="ctr">
                        <a:spcBef>
                          <a:spcPts val="0"/>
                        </a:spcBef>
                      </a:pPr>
                      <a:br>
                        <a:rPr lang="en-US" sz="1000" b="0" i="0" dirty="0">
                          <a:solidFill>
                            <a:schemeClr val="tx1"/>
                          </a:solidFill>
                          <a:effectLst/>
                          <a:latin typeface="+mn-lt"/>
                          <a:ea typeface="+mn-ea"/>
                          <a:cs typeface="+mn-cs"/>
                          <a:sym typeface="Calibri"/>
                        </a:rPr>
                      </a:br>
                      <a:endParaRPr lang="en-US" dirty="0"/>
                    </a:p>
                  </a:txBody>
                  <a:tcPr/>
                </a:tc>
                <a:tc>
                  <a:txBody>
                    <a:bodyPr/>
                    <a:lstStyle/>
                    <a:p>
                      <a:pPr algn="l">
                        <a:spcBef>
                          <a:spcPts val="0"/>
                        </a:spcBef>
                      </a:pPr>
                      <a:r>
                        <a:rPr lang="en-US" sz="1000" b="0" i="0" dirty="0">
                          <a:solidFill>
                            <a:schemeClr val="tx1"/>
                          </a:solidFill>
                          <a:effectLst/>
                          <a:latin typeface="+mn-lt"/>
                          <a:ea typeface="+mn-ea"/>
                          <a:cs typeface="+mn-cs"/>
                          <a:sym typeface="Calibri"/>
                        </a:rPr>
                        <a:t>CEOS Agencies will develop the CEOS Data Cube as a piece of re-usable and customizable open source technology that lowers the barriers to use of satellite Earth observation data. Activity will be undertaken in accordance with the CEOS Data Cube Work Plan.</a:t>
                      </a:r>
                      <a:endParaRPr lang="en-US" dirty="0"/>
                    </a:p>
                  </a:txBody>
                  <a:tcPr/>
                </a:tc>
                <a:tc>
                  <a:txBody>
                    <a:bodyPr/>
                    <a:lstStyle/>
                    <a:p>
                      <a:pPr algn="ctr">
                        <a:spcBef>
                          <a:spcPts val="0"/>
                        </a:spcBef>
                      </a:pPr>
                      <a:r>
                        <a:rPr lang="it-IT" sz="1000" b="0" i="0" dirty="0">
                          <a:solidFill>
                            <a:schemeClr val="tx1"/>
                          </a:solidFill>
                          <a:effectLst/>
                          <a:latin typeface="+mn-lt"/>
                          <a:ea typeface="+mn-ea"/>
                          <a:cs typeface="+mn-cs"/>
                          <a:sym typeface="Calibri"/>
                        </a:rPr>
                        <a:t>CSIRO</a:t>
                      </a:r>
                    </a:p>
                    <a:p>
                      <a:pPr algn="ctr">
                        <a:spcBef>
                          <a:spcPts val="0"/>
                        </a:spcBef>
                      </a:pPr>
                      <a:r>
                        <a:rPr lang="it-IT" sz="1000" b="0" i="0" dirty="0">
                          <a:solidFill>
                            <a:schemeClr val="tx1"/>
                          </a:solidFill>
                          <a:effectLst/>
                          <a:latin typeface="+mn-lt"/>
                          <a:ea typeface="+mn-ea"/>
                          <a:cs typeface="+mn-cs"/>
                          <a:sym typeface="Calibri"/>
                        </a:rPr>
                        <a:t>GA</a:t>
                      </a:r>
                    </a:p>
                    <a:p>
                      <a:pPr algn="ctr">
                        <a:spcBef>
                          <a:spcPts val="0"/>
                        </a:spcBef>
                      </a:pPr>
                      <a:r>
                        <a:rPr lang="it-IT" sz="1000" b="0" i="0" dirty="0">
                          <a:solidFill>
                            <a:schemeClr val="tx1"/>
                          </a:solidFill>
                          <a:effectLst/>
                          <a:latin typeface="+mn-lt"/>
                          <a:ea typeface="+mn-ea"/>
                          <a:cs typeface="+mn-cs"/>
                          <a:sym typeface="Calibri"/>
                        </a:rPr>
                        <a:t>SEO</a:t>
                      </a:r>
                    </a:p>
                    <a:p>
                      <a:pPr algn="ctr">
                        <a:spcBef>
                          <a:spcPts val="0"/>
                        </a:spcBef>
                      </a:pPr>
                      <a:r>
                        <a:rPr lang="it-IT" sz="1000" b="0" i="0" dirty="0">
                          <a:solidFill>
                            <a:schemeClr val="tx1"/>
                          </a:solidFill>
                          <a:effectLst/>
                          <a:latin typeface="+mn-lt"/>
                          <a:ea typeface="+mn-ea"/>
                          <a:cs typeface="+mn-cs"/>
                          <a:sym typeface="Calibri"/>
                        </a:rPr>
                        <a:t>UKSA</a:t>
                      </a:r>
                    </a:p>
                    <a:p>
                      <a:pPr algn="ctr">
                        <a:spcBef>
                          <a:spcPts val="0"/>
                        </a:spcBef>
                      </a:pPr>
                      <a:r>
                        <a:rPr lang="it-IT" sz="1000" b="0" i="0" dirty="0">
                          <a:solidFill>
                            <a:schemeClr val="tx1"/>
                          </a:solidFill>
                          <a:effectLst/>
                          <a:latin typeface="+mn-lt"/>
                          <a:ea typeface="+mn-ea"/>
                          <a:cs typeface="+mn-cs"/>
                          <a:sym typeface="Calibri"/>
                        </a:rPr>
                        <a:t>USGS</a:t>
                      </a:r>
                    </a:p>
                    <a:p>
                      <a:pPr algn="ctr">
                        <a:spcBef>
                          <a:spcPts val="0"/>
                        </a:spcBef>
                      </a:pPr>
                      <a:endParaRPr lang="en-US" dirty="0"/>
                    </a:p>
                  </a:txBody>
                  <a:tcPr/>
                </a:tc>
                <a:tc>
                  <a:txBody>
                    <a:bodyPr/>
                    <a:lstStyle/>
                    <a:p>
                      <a:pPr algn="l">
                        <a:spcBef>
                          <a:spcPts val="0"/>
                        </a:spcBef>
                      </a:pPr>
                      <a:r>
                        <a:rPr lang="en-US" b="1" dirty="0"/>
                        <a:t>September 2017:</a:t>
                      </a:r>
                      <a:r>
                        <a:rPr lang="en-US" dirty="0"/>
                        <a:t> The Open Data Cube (ODC) and CEOS Data Cube (CDC) initiatives are progressing well. A high-level "ODC Partners" group and an "ODC Steering" group have been established to coordinate the activities. The ODC has established a new website https://opendatacube.org and developed “white papers” for the ODC and CDC that describe the goals of each initiative and an ODC governance document for code management. To date, there are 29 countries showing interest in Data Cubes with 3 operational and 4 under development.</a:t>
                      </a:r>
                    </a:p>
                  </a:txBody>
                  <a:tcPr/>
                </a:tc>
                <a:extLst>
                  <a:ext uri="{0D108BD9-81ED-4DB2-BD59-A6C34878D82A}">
                    <a16:rowId xmlns:a16="http://schemas.microsoft.com/office/drawing/2014/main" val="1148891505"/>
                  </a:ext>
                </a:extLst>
              </a:tr>
              <a:tr h="370840">
                <a:tc>
                  <a:txBody>
                    <a:bodyPr/>
                    <a:lstStyle/>
                    <a:p>
                      <a:pPr algn="ctr">
                        <a:spcBef>
                          <a:spcPts val="0"/>
                        </a:spcBef>
                      </a:pPr>
                      <a:r>
                        <a:rPr lang="en-US" dirty="0"/>
                        <a:t>FDA-03</a:t>
                      </a:r>
                    </a:p>
                  </a:txBody>
                  <a:tcPr/>
                </a:tc>
                <a:tc>
                  <a:txBody>
                    <a:bodyPr/>
                    <a:lstStyle/>
                    <a:p>
                      <a:pPr algn="l">
                        <a:spcBef>
                          <a:spcPts val="0"/>
                        </a:spcBef>
                      </a:pPr>
                      <a:r>
                        <a:rPr lang="en-US" dirty="0"/>
                        <a:t>CEOS Data Cube technology governance strategy</a:t>
                      </a:r>
                    </a:p>
                  </a:txBody>
                  <a:tcPr/>
                </a:tc>
                <a:tc>
                  <a:txBody>
                    <a:bodyPr/>
                    <a:lstStyle/>
                    <a:p>
                      <a:pPr algn="ctr">
                        <a:spcBef>
                          <a:spcPts val="0"/>
                        </a:spcBef>
                      </a:pPr>
                      <a:r>
                        <a:rPr lang="en-US" dirty="0"/>
                        <a:t>2017-Q2</a:t>
                      </a:r>
                    </a:p>
                  </a:txBody>
                  <a:tcPr/>
                </a:tc>
                <a:tc>
                  <a:txBody>
                    <a:bodyPr/>
                    <a:lstStyle/>
                    <a:p>
                      <a:pPr algn="l">
                        <a:spcBef>
                          <a:spcPts val="0"/>
                        </a:spcBef>
                      </a:pPr>
                      <a:r>
                        <a:rPr lang="en-US" dirty="0"/>
                        <a:t>A governance strategy will be developed aimed at supporting the CEOS Data Cube to become an inclusive, collaborative, open source project including encouraging contributions from additional CEOS Agencies (e.g. to include data from their missions) and inviting contributions from the broader EO community (e.g. to contribute tools and applications) via GEO.</a:t>
                      </a:r>
                    </a:p>
                  </a:txBody>
                  <a:tcPr/>
                </a:tc>
                <a:tc>
                  <a:txBody>
                    <a:bodyPr/>
                    <a:lstStyle/>
                    <a:p>
                      <a:pPr algn="ctr">
                        <a:spcBef>
                          <a:spcPts val="0"/>
                        </a:spcBef>
                      </a:pPr>
                      <a:r>
                        <a:rPr lang="es-ES" dirty="0"/>
                        <a:t>CSIRO</a:t>
                      </a:r>
                    </a:p>
                    <a:p>
                      <a:pPr algn="ctr">
                        <a:spcBef>
                          <a:spcPts val="0"/>
                        </a:spcBef>
                      </a:pPr>
                      <a:r>
                        <a:rPr lang="es-ES" dirty="0"/>
                        <a:t>ESA</a:t>
                      </a:r>
                    </a:p>
                    <a:p>
                      <a:pPr algn="ctr">
                        <a:spcBef>
                          <a:spcPts val="0"/>
                        </a:spcBef>
                      </a:pPr>
                      <a:r>
                        <a:rPr lang="es-ES" dirty="0"/>
                        <a:t>GA</a:t>
                      </a:r>
                    </a:p>
                    <a:p>
                      <a:pPr algn="ctr">
                        <a:spcBef>
                          <a:spcPts val="0"/>
                        </a:spcBef>
                      </a:pPr>
                      <a:r>
                        <a:rPr lang="es-ES" dirty="0"/>
                        <a:t>SEO</a:t>
                      </a:r>
                    </a:p>
                    <a:p>
                      <a:pPr algn="ctr">
                        <a:spcBef>
                          <a:spcPts val="0"/>
                        </a:spcBef>
                      </a:pPr>
                      <a:r>
                        <a:rPr lang="es-ES" dirty="0"/>
                        <a:t>USGS</a:t>
                      </a:r>
                      <a:endParaRPr lang="en-US" dirty="0"/>
                    </a:p>
                  </a:txBody>
                  <a:tcPr/>
                </a:tc>
                <a:tc>
                  <a:txBody>
                    <a:bodyPr/>
                    <a:lstStyle/>
                    <a:p>
                      <a:pPr algn="l">
                        <a:spcBef>
                          <a:spcPts val="0"/>
                        </a:spcBef>
                      </a:pPr>
                      <a:r>
                        <a:rPr lang="en-US" b="1" dirty="0"/>
                        <a:t>July 2017:</a:t>
                      </a:r>
                      <a:r>
                        <a:rPr lang="en-US" dirty="0"/>
                        <a:t> The ODC Governance Plan has been completed and is posted on the ODC website (https://www.opendatacube.org). See the "Documents" tab. </a:t>
                      </a:r>
                    </a:p>
                  </a:txBody>
                  <a:tcPr/>
                </a:tc>
                <a:extLst>
                  <a:ext uri="{0D108BD9-81ED-4DB2-BD59-A6C34878D82A}">
                    <a16:rowId xmlns:a16="http://schemas.microsoft.com/office/drawing/2014/main" val="1654321177"/>
                  </a:ext>
                </a:extLst>
              </a:tr>
            </a:tbl>
          </a:graphicData>
        </a:graphic>
      </p:graphicFrame>
    </p:spTree>
    <p:extLst>
      <p:ext uri="{BB962C8B-B14F-4D97-AF65-F5344CB8AC3E}">
        <p14:creationId xmlns:p14="http://schemas.microsoft.com/office/powerpoint/2010/main" val="16268522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a:xfrm>
            <a:off x="1828800" y="0"/>
            <a:ext cx="7315200" cy="1143000"/>
          </a:xfrm>
        </p:spPr>
        <p:txBody>
          <a:bodyPr/>
          <a:lstStyle/>
          <a:p>
            <a:pPr marL="0" indent="0">
              <a:buNone/>
            </a:pPr>
            <a:r>
              <a:rPr lang="en-US" dirty="0"/>
              <a:t>Work Plan Deliverables Tracking</a:t>
            </a:r>
            <a:endParaRPr lang="en-US" b="1" dirty="0"/>
          </a:p>
        </p:txBody>
      </p:sp>
      <p:graphicFrame>
        <p:nvGraphicFramePr>
          <p:cNvPr id="7" name="Table 6">
            <a:extLst>
              <a:ext uri="{FF2B5EF4-FFF2-40B4-BE49-F238E27FC236}">
                <a16:creationId xmlns:a16="http://schemas.microsoft.com/office/drawing/2014/main" id="{578653AC-2C9A-4543-B681-E9D96FDD19C4}"/>
              </a:ext>
            </a:extLst>
          </p:cNvPr>
          <p:cNvGraphicFramePr>
            <a:graphicFrameLocks noGrp="1"/>
          </p:cNvGraphicFramePr>
          <p:nvPr>
            <p:extLst>
              <p:ext uri="{D42A27DB-BD31-4B8C-83A1-F6EECF244321}">
                <p14:modId xmlns:p14="http://schemas.microsoft.com/office/powerpoint/2010/main" val="1380831784"/>
              </p:ext>
            </p:extLst>
          </p:nvPr>
        </p:nvGraphicFramePr>
        <p:xfrm>
          <a:off x="0" y="1143000"/>
          <a:ext cx="9144001" cy="5455920"/>
        </p:xfrm>
        <a:graphic>
          <a:graphicData uri="http://schemas.openxmlformats.org/drawingml/2006/table">
            <a:tbl>
              <a:tblPr firstRow="1" bandRow="1">
                <a:tableStyleId>{BC89EF96-8CEA-46FF-86C4-4CE0E7609802}</a:tableStyleId>
              </a:tblPr>
              <a:tblGrid>
                <a:gridCol w="685800">
                  <a:extLst>
                    <a:ext uri="{9D8B030D-6E8A-4147-A177-3AD203B41FA5}">
                      <a16:colId xmlns:a16="http://schemas.microsoft.com/office/drawing/2014/main" val="150130178"/>
                    </a:ext>
                  </a:extLst>
                </a:gridCol>
                <a:gridCol w="1659567">
                  <a:extLst>
                    <a:ext uri="{9D8B030D-6E8A-4147-A177-3AD203B41FA5}">
                      <a16:colId xmlns:a16="http://schemas.microsoft.com/office/drawing/2014/main" val="2755787535"/>
                    </a:ext>
                  </a:extLst>
                </a:gridCol>
                <a:gridCol w="859968">
                  <a:extLst>
                    <a:ext uri="{9D8B030D-6E8A-4147-A177-3AD203B41FA5}">
                      <a16:colId xmlns:a16="http://schemas.microsoft.com/office/drawing/2014/main" val="1722665924"/>
                    </a:ext>
                  </a:extLst>
                </a:gridCol>
                <a:gridCol w="2433465">
                  <a:extLst>
                    <a:ext uri="{9D8B030D-6E8A-4147-A177-3AD203B41FA5}">
                      <a16:colId xmlns:a16="http://schemas.microsoft.com/office/drawing/2014/main" val="485801997"/>
                    </a:ext>
                  </a:extLst>
                </a:gridCol>
                <a:gridCol w="914400">
                  <a:extLst>
                    <a:ext uri="{9D8B030D-6E8A-4147-A177-3AD203B41FA5}">
                      <a16:colId xmlns:a16="http://schemas.microsoft.com/office/drawing/2014/main" val="4035488199"/>
                    </a:ext>
                  </a:extLst>
                </a:gridCol>
                <a:gridCol w="2590801">
                  <a:extLst>
                    <a:ext uri="{9D8B030D-6E8A-4147-A177-3AD203B41FA5}">
                      <a16:colId xmlns:a16="http://schemas.microsoft.com/office/drawing/2014/main" val="2809271855"/>
                    </a:ext>
                  </a:extLst>
                </a:gridCol>
              </a:tblGrid>
              <a:tr h="370840">
                <a:tc>
                  <a:txBody>
                    <a:bodyPr/>
                    <a:lstStyle/>
                    <a:p>
                      <a:pPr algn="ctr">
                        <a:spcBef>
                          <a:spcPts val="0"/>
                        </a:spcBef>
                      </a:pPr>
                      <a:r>
                        <a:rPr lang="en-US" dirty="0"/>
                        <a:t>Number</a:t>
                      </a:r>
                    </a:p>
                  </a:txBody>
                  <a:tcPr anchor="b"/>
                </a:tc>
                <a:tc>
                  <a:txBody>
                    <a:bodyPr/>
                    <a:lstStyle/>
                    <a:p>
                      <a:pPr algn="ctr">
                        <a:spcBef>
                          <a:spcPts val="0"/>
                        </a:spcBef>
                      </a:pPr>
                      <a:r>
                        <a:rPr lang="en-US" dirty="0"/>
                        <a:t>Title</a:t>
                      </a:r>
                    </a:p>
                  </a:txBody>
                  <a:tcPr anchor="b"/>
                </a:tc>
                <a:tc>
                  <a:txBody>
                    <a:bodyPr/>
                    <a:lstStyle/>
                    <a:p>
                      <a:pPr algn="ctr">
                        <a:spcBef>
                          <a:spcPts val="0"/>
                        </a:spcBef>
                      </a:pPr>
                      <a:r>
                        <a:rPr lang="en-US" dirty="0"/>
                        <a:t>Completion</a:t>
                      </a:r>
                    </a:p>
                    <a:p>
                      <a:pPr algn="ctr">
                        <a:spcBef>
                          <a:spcPts val="0"/>
                        </a:spcBef>
                      </a:pPr>
                      <a:r>
                        <a:rPr lang="en-US" dirty="0"/>
                        <a:t>Date</a:t>
                      </a:r>
                    </a:p>
                  </a:txBody>
                  <a:tcPr anchor="b"/>
                </a:tc>
                <a:tc>
                  <a:txBody>
                    <a:bodyPr/>
                    <a:lstStyle/>
                    <a:p>
                      <a:pPr algn="ctr">
                        <a:spcBef>
                          <a:spcPts val="0"/>
                        </a:spcBef>
                      </a:pPr>
                      <a:r>
                        <a:rPr lang="en-US" dirty="0"/>
                        <a:t>Description</a:t>
                      </a:r>
                    </a:p>
                  </a:txBody>
                  <a:tcPr anchor="b"/>
                </a:tc>
                <a:tc>
                  <a:txBody>
                    <a:bodyPr/>
                    <a:lstStyle/>
                    <a:p>
                      <a:pPr algn="ctr">
                        <a:spcBef>
                          <a:spcPts val="0"/>
                        </a:spcBef>
                      </a:pPr>
                      <a:r>
                        <a:rPr lang="en-US" dirty="0"/>
                        <a:t>Responsible</a:t>
                      </a:r>
                    </a:p>
                    <a:p>
                      <a:pPr algn="ctr">
                        <a:spcBef>
                          <a:spcPts val="0"/>
                        </a:spcBef>
                      </a:pPr>
                      <a:r>
                        <a:rPr lang="en-US" dirty="0"/>
                        <a:t>CEOS Entities</a:t>
                      </a:r>
                    </a:p>
                  </a:txBody>
                  <a:tcPr anchor="b"/>
                </a:tc>
                <a:tc>
                  <a:txBody>
                    <a:bodyPr/>
                    <a:lstStyle/>
                    <a:p>
                      <a:pPr algn="ctr">
                        <a:spcBef>
                          <a:spcPts val="0"/>
                        </a:spcBef>
                      </a:pPr>
                      <a:r>
                        <a:rPr lang="en-US" dirty="0"/>
                        <a:t>Progress</a:t>
                      </a:r>
                    </a:p>
                    <a:p>
                      <a:pPr algn="ctr">
                        <a:spcBef>
                          <a:spcPts val="0"/>
                        </a:spcBef>
                      </a:pPr>
                      <a:r>
                        <a:rPr lang="en-US" dirty="0"/>
                        <a:t>Report</a:t>
                      </a:r>
                    </a:p>
                  </a:txBody>
                  <a:tcPr anchor="b"/>
                </a:tc>
                <a:extLst>
                  <a:ext uri="{0D108BD9-81ED-4DB2-BD59-A6C34878D82A}">
                    <a16:rowId xmlns:a16="http://schemas.microsoft.com/office/drawing/2014/main" val="2650457060"/>
                  </a:ext>
                </a:extLst>
              </a:tr>
              <a:tr h="370840">
                <a:tc>
                  <a:txBody>
                    <a:bodyPr/>
                    <a:lstStyle/>
                    <a:p>
                      <a:pPr algn="ctr">
                        <a:spcBef>
                          <a:spcPts val="0"/>
                        </a:spcBef>
                      </a:pPr>
                      <a:r>
                        <a:rPr lang="en-US" dirty="0"/>
                        <a:t>FDA-04</a:t>
                      </a:r>
                    </a:p>
                  </a:txBody>
                  <a:tcPr/>
                </a:tc>
                <a:tc>
                  <a:txBody>
                    <a:bodyPr/>
                    <a:lstStyle/>
                    <a:p>
                      <a:pPr algn="l">
                        <a:spcBef>
                          <a:spcPts val="0"/>
                        </a:spcBef>
                      </a:pPr>
                      <a:r>
                        <a:rPr lang="en-US" dirty="0"/>
                        <a:t>Regional pilot installations of the CEOS Data Cube technology</a:t>
                      </a:r>
                    </a:p>
                  </a:txBody>
                  <a:tcPr/>
                </a:tc>
                <a:tc>
                  <a:txBody>
                    <a:bodyPr/>
                    <a:lstStyle/>
                    <a:p>
                      <a:pPr algn="ctr">
                        <a:spcBef>
                          <a:spcPts val="0"/>
                        </a:spcBef>
                      </a:pPr>
                      <a:r>
                        <a:rPr lang="en-US" dirty="0"/>
                        <a:t>2017-Q4</a:t>
                      </a:r>
                    </a:p>
                  </a:txBody>
                  <a:tcPr/>
                </a:tc>
                <a:tc>
                  <a:txBody>
                    <a:bodyPr/>
                    <a:lstStyle/>
                    <a:p>
                      <a:pPr algn="l">
                        <a:spcBef>
                          <a:spcPts val="0"/>
                        </a:spcBef>
                      </a:pPr>
                      <a:r>
                        <a:rPr lang="en-US" dirty="0"/>
                        <a:t>Regional pilots will generate lessons learnt on how the CEOS Data Cube technology performs in particular contexts (for example High Performance Computing vs cloud, sophisticated vs new users). Where possible, regional pilots will provide evidence of potential value towards GEO strategic priorities (e.g. GEO Flagships/Initiatives). Pilot installations will include: a pilot in Colombia focused on uptake of GFOI outputs (SEO+CSIRO); a project in Australia focused on the nation's largest food-bowl - the Murray-Darling Basin (GA); a project in Vietnam focused on rice monitoring (CSIRO); a project in the United States (USGS); and a project in Switzerland (SEO). Through production/provision of datasets in support of the pilots, LSI-VC will gather evidence on the technical challenges associated with the CEOS Analysis Ready Data For Land (CARD4L) initiative. Where possible, capacity development capabilities will be leveraged through WGCapD.</a:t>
                      </a:r>
                    </a:p>
                  </a:txBody>
                  <a:tcPr/>
                </a:tc>
                <a:tc>
                  <a:txBody>
                    <a:bodyPr/>
                    <a:lstStyle/>
                    <a:p>
                      <a:pPr algn="ctr">
                        <a:spcBef>
                          <a:spcPts val="0"/>
                        </a:spcBef>
                      </a:pPr>
                      <a:r>
                        <a:rPr lang="en-US" dirty="0"/>
                        <a:t>CSIRO</a:t>
                      </a:r>
                    </a:p>
                    <a:p>
                      <a:pPr algn="ctr">
                        <a:spcBef>
                          <a:spcPts val="0"/>
                        </a:spcBef>
                      </a:pPr>
                      <a:r>
                        <a:rPr lang="en-US" dirty="0"/>
                        <a:t>GA</a:t>
                      </a:r>
                    </a:p>
                    <a:p>
                      <a:pPr algn="ctr">
                        <a:spcBef>
                          <a:spcPts val="0"/>
                        </a:spcBef>
                      </a:pPr>
                      <a:r>
                        <a:rPr lang="en-US" dirty="0"/>
                        <a:t>LSI-VC</a:t>
                      </a:r>
                    </a:p>
                    <a:p>
                      <a:pPr algn="ctr">
                        <a:spcBef>
                          <a:spcPts val="0"/>
                        </a:spcBef>
                      </a:pPr>
                      <a:r>
                        <a:rPr lang="en-US" dirty="0"/>
                        <a:t>NASA</a:t>
                      </a:r>
                    </a:p>
                    <a:p>
                      <a:pPr algn="ctr">
                        <a:spcBef>
                          <a:spcPts val="0"/>
                        </a:spcBef>
                      </a:pPr>
                      <a:r>
                        <a:rPr lang="en-US" dirty="0"/>
                        <a:t>SEO</a:t>
                      </a:r>
                    </a:p>
                    <a:p>
                      <a:pPr algn="ctr">
                        <a:spcBef>
                          <a:spcPts val="0"/>
                        </a:spcBef>
                      </a:pPr>
                      <a:r>
                        <a:rPr lang="en-US" dirty="0"/>
                        <a:t>WGCapD</a:t>
                      </a:r>
                    </a:p>
                  </a:txBody>
                  <a:tcPr/>
                </a:tc>
                <a:tc>
                  <a:txBody>
                    <a:bodyPr/>
                    <a:lstStyle/>
                    <a:p>
                      <a:pPr algn="l">
                        <a:spcBef>
                          <a:spcPts val="0"/>
                        </a:spcBef>
                      </a:pPr>
                      <a:r>
                        <a:rPr lang="en-US" b="1" dirty="0"/>
                        <a:t>September 2017:</a:t>
                      </a:r>
                      <a:r>
                        <a:rPr lang="en-US" dirty="0"/>
                        <a:t> The primary pilot projects are Data Cubes. These are in operation (Colombia, Switzerland) or under development (Vietnam, Taiwan). The "lessons learned" were reported at the CEOS SIT-TW and WGISS meetings in late 2017. These lessons include:</a:t>
                      </a:r>
                    </a:p>
                    <a:p>
                      <a:pPr marL="171450" indent="-171450" algn="l">
                        <a:spcBef>
                          <a:spcPts val="0"/>
                        </a:spcBef>
                        <a:buFont typeface="Arial" panose="020B0604020202020204" pitchFamily="34" charset="0"/>
                        <a:buChar char="•"/>
                      </a:pPr>
                      <a:r>
                        <a:rPr lang="en-US" dirty="0"/>
                        <a:t>Country users should have some Python programming skills</a:t>
                      </a:r>
                    </a:p>
                    <a:p>
                      <a:pPr marL="171450" indent="-171450" algn="l">
                        <a:spcBef>
                          <a:spcPts val="0"/>
                        </a:spcBef>
                        <a:buFont typeface="Arial" panose="020B0604020202020204" pitchFamily="34" charset="0"/>
                        <a:buChar char="•"/>
                      </a:pPr>
                      <a:r>
                        <a:rPr lang="en-US" dirty="0"/>
                        <a:t>It is important to clearly understand country needs and to guide them toward the needed satellite data and application tools</a:t>
                      </a:r>
                    </a:p>
                    <a:p>
                      <a:pPr marL="171450" indent="-171450" algn="l">
                        <a:spcBef>
                          <a:spcPts val="0"/>
                        </a:spcBef>
                        <a:buFont typeface="Arial" panose="020B0604020202020204" pitchFamily="34" charset="0"/>
                        <a:buChar char="•"/>
                      </a:pPr>
                      <a:r>
                        <a:rPr lang="en-US" dirty="0"/>
                        <a:t>It is important to maintain consistent customer communication (both face-to-face and remote) to sustain deployment progress and build trust</a:t>
                      </a:r>
                    </a:p>
                    <a:p>
                      <a:pPr marL="171450" indent="-171450" algn="l">
                        <a:spcBef>
                          <a:spcPts val="0"/>
                        </a:spcBef>
                        <a:buFont typeface="Arial" panose="020B0604020202020204" pitchFamily="34" charset="0"/>
                        <a:buChar char="•"/>
                      </a:pPr>
                      <a:r>
                        <a:rPr lang="en-US" dirty="0"/>
                        <a:t>It is important to </a:t>
                      </a:r>
                      <a:r>
                        <a:rPr lang="en-US" dirty="0" err="1"/>
                        <a:t>utilise</a:t>
                      </a:r>
                      <a:r>
                        <a:rPr lang="en-US" dirty="0"/>
                        <a:t> relationships with investment banks (e.g. World Bank) and GEO to increase access to country contacts and facilitate deployment</a:t>
                      </a:r>
                    </a:p>
                    <a:p>
                      <a:pPr marL="171450" indent="-171450" algn="l">
                        <a:spcBef>
                          <a:spcPts val="0"/>
                        </a:spcBef>
                        <a:buFont typeface="Arial" panose="020B0604020202020204" pitchFamily="34" charset="0"/>
                        <a:buChar char="•"/>
                      </a:pPr>
                      <a:r>
                        <a:rPr lang="en-US" dirty="0"/>
                        <a:t>The ODC community needs to continue to grow and expand to build confidence towards desired outcomes and to build the supply of open source tools and applications</a:t>
                      </a:r>
                    </a:p>
                  </a:txBody>
                  <a:tcPr/>
                </a:tc>
                <a:extLst>
                  <a:ext uri="{0D108BD9-81ED-4DB2-BD59-A6C34878D82A}">
                    <a16:rowId xmlns:a16="http://schemas.microsoft.com/office/drawing/2014/main" val="2097776740"/>
                  </a:ext>
                </a:extLst>
              </a:tr>
              <a:tr h="370840">
                <a:tc>
                  <a:txBody>
                    <a:bodyPr/>
                    <a:lstStyle/>
                    <a:p>
                      <a:pPr algn="ctr">
                        <a:spcBef>
                          <a:spcPts val="0"/>
                        </a:spcBef>
                      </a:pPr>
                      <a:r>
                        <a:rPr lang="en-US" dirty="0"/>
                        <a:t>FDA-05</a:t>
                      </a:r>
                    </a:p>
                  </a:txBody>
                  <a:tcPr/>
                </a:tc>
                <a:tc>
                  <a:txBody>
                    <a:bodyPr/>
                    <a:lstStyle/>
                    <a:p>
                      <a:pPr algn="l">
                        <a:spcBef>
                          <a:spcPts val="0"/>
                        </a:spcBef>
                      </a:pPr>
                      <a:r>
                        <a:rPr lang="en-US" dirty="0"/>
                        <a:t>Promote awareness of the CEOS Data Cube technology</a:t>
                      </a:r>
                    </a:p>
                  </a:txBody>
                  <a:tcPr/>
                </a:tc>
                <a:tc>
                  <a:txBody>
                    <a:bodyPr/>
                    <a:lstStyle/>
                    <a:p>
                      <a:pPr algn="ctr">
                        <a:spcBef>
                          <a:spcPts val="0"/>
                        </a:spcBef>
                      </a:pPr>
                      <a:r>
                        <a:rPr lang="en-US" dirty="0"/>
                        <a:t>2017-Q4</a:t>
                      </a:r>
                    </a:p>
                  </a:txBody>
                  <a:tcPr/>
                </a:tc>
                <a:tc>
                  <a:txBody>
                    <a:bodyPr/>
                    <a:lstStyle/>
                    <a:p>
                      <a:pPr algn="l">
                        <a:spcBef>
                          <a:spcPts val="0"/>
                        </a:spcBef>
                      </a:pPr>
                      <a:r>
                        <a:rPr lang="en-US" dirty="0"/>
                        <a:t>With growing interest in the CEOS Data Cube technology, WGCapD will identify required CB material to support rollout of the technology. Materials will range from basic introductions to information relevant to decision makers.</a:t>
                      </a:r>
                    </a:p>
                  </a:txBody>
                  <a:tcPr/>
                </a:tc>
                <a:tc>
                  <a:txBody>
                    <a:bodyPr/>
                    <a:lstStyle/>
                    <a:p>
                      <a:pPr algn="ctr">
                        <a:spcBef>
                          <a:spcPts val="0"/>
                        </a:spcBef>
                      </a:pPr>
                      <a:r>
                        <a:rPr lang="en-US" dirty="0"/>
                        <a:t>WGCapD</a:t>
                      </a:r>
                    </a:p>
                  </a:txBody>
                  <a:tcPr/>
                </a:tc>
                <a:tc>
                  <a:txBody>
                    <a:bodyPr/>
                    <a:lstStyle/>
                    <a:p>
                      <a:pPr algn="l">
                        <a:spcBef>
                          <a:spcPts val="0"/>
                        </a:spcBef>
                      </a:pPr>
                      <a:endParaRPr lang="en-US" dirty="0"/>
                    </a:p>
                  </a:txBody>
                  <a:tcPr/>
                </a:tc>
                <a:extLst>
                  <a:ext uri="{0D108BD9-81ED-4DB2-BD59-A6C34878D82A}">
                    <a16:rowId xmlns:a16="http://schemas.microsoft.com/office/drawing/2014/main" val="2329236418"/>
                  </a:ext>
                </a:extLst>
              </a:tr>
            </a:tbl>
          </a:graphicData>
        </a:graphic>
      </p:graphicFrame>
    </p:spTree>
    <p:extLst>
      <p:ext uri="{BB962C8B-B14F-4D97-AF65-F5344CB8AC3E}">
        <p14:creationId xmlns:p14="http://schemas.microsoft.com/office/powerpoint/2010/main" val="6561205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p:cNvSpPr>
            <a:spLocks noGrp="1"/>
          </p:cNvSpPr>
          <p:nvPr>
            <p:ph sz="quarter" idx="11"/>
          </p:nvPr>
        </p:nvSpPr>
        <p:spPr>
          <a:xfrm>
            <a:off x="1828800" y="0"/>
            <a:ext cx="7315200" cy="1143000"/>
          </a:xfrm>
        </p:spPr>
        <p:txBody>
          <a:bodyPr/>
          <a:lstStyle/>
          <a:p>
            <a:pPr marL="0" indent="0">
              <a:buNone/>
            </a:pPr>
            <a:r>
              <a:rPr lang="en-US" dirty="0"/>
              <a:t>Work Plan Deliverables Tracking</a:t>
            </a:r>
            <a:endParaRPr lang="en-US" b="1" dirty="0"/>
          </a:p>
        </p:txBody>
      </p:sp>
      <p:graphicFrame>
        <p:nvGraphicFramePr>
          <p:cNvPr id="7" name="Table 6">
            <a:extLst>
              <a:ext uri="{FF2B5EF4-FFF2-40B4-BE49-F238E27FC236}">
                <a16:creationId xmlns:a16="http://schemas.microsoft.com/office/drawing/2014/main" id="{578653AC-2C9A-4543-B681-E9D96FDD19C4}"/>
              </a:ext>
            </a:extLst>
          </p:cNvPr>
          <p:cNvGraphicFramePr>
            <a:graphicFrameLocks noGrp="1"/>
          </p:cNvGraphicFramePr>
          <p:nvPr>
            <p:extLst>
              <p:ext uri="{D42A27DB-BD31-4B8C-83A1-F6EECF244321}">
                <p14:modId xmlns:p14="http://schemas.microsoft.com/office/powerpoint/2010/main" val="2185715182"/>
              </p:ext>
            </p:extLst>
          </p:nvPr>
        </p:nvGraphicFramePr>
        <p:xfrm>
          <a:off x="0" y="1143000"/>
          <a:ext cx="9144001" cy="4175760"/>
        </p:xfrm>
        <a:graphic>
          <a:graphicData uri="http://schemas.openxmlformats.org/drawingml/2006/table">
            <a:tbl>
              <a:tblPr firstRow="1" bandRow="1">
                <a:tableStyleId>{BC89EF96-8CEA-46FF-86C4-4CE0E7609802}</a:tableStyleId>
              </a:tblPr>
              <a:tblGrid>
                <a:gridCol w="685800">
                  <a:extLst>
                    <a:ext uri="{9D8B030D-6E8A-4147-A177-3AD203B41FA5}">
                      <a16:colId xmlns:a16="http://schemas.microsoft.com/office/drawing/2014/main" val="150130178"/>
                    </a:ext>
                  </a:extLst>
                </a:gridCol>
                <a:gridCol w="1659567">
                  <a:extLst>
                    <a:ext uri="{9D8B030D-6E8A-4147-A177-3AD203B41FA5}">
                      <a16:colId xmlns:a16="http://schemas.microsoft.com/office/drawing/2014/main" val="2755787535"/>
                    </a:ext>
                  </a:extLst>
                </a:gridCol>
                <a:gridCol w="859968">
                  <a:extLst>
                    <a:ext uri="{9D8B030D-6E8A-4147-A177-3AD203B41FA5}">
                      <a16:colId xmlns:a16="http://schemas.microsoft.com/office/drawing/2014/main" val="1722665924"/>
                    </a:ext>
                  </a:extLst>
                </a:gridCol>
                <a:gridCol w="2433465">
                  <a:extLst>
                    <a:ext uri="{9D8B030D-6E8A-4147-A177-3AD203B41FA5}">
                      <a16:colId xmlns:a16="http://schemas.microsoft.com/office/drawing/2014/main" val="485801997"/>
                    </a:ext>
                  </a:extLst>
                </a:gridCol>
                <a:gridCol w="914400">
                  <a:extLst>
                    <a:ext uri="{9D8B030D-6E8A-4147-A177-3AD203B41FA5}">
                      <a16:colId xmlns:a16="http://schemas.microsoft.com/office/drawing/2014/main" val="4035488199"/>
                    </a:ext>
                  </a:extLst>
                </a:gridCol>
                <a:gridCol w="2590801">
                  <a:extLst>
                    <a:ext uri="{9D8B030D-6E8A-4147-A177-3AD203B41FA5}">
                      <a16:colId xmlns:a16="http://schemas.microsoft.com/office/drawing/2014/main" val="2809271855"/>
                    </a:ext>
                  </a:extLst>
                </a:gridCol>
              </a:tblGrid>
              <a:tr h="370840">
                <a:tc>
                  <a:txBody>
                    <a:bodyPr/>
                    <a:lstStyle/>
                    <a:p>
                      <a:pPr algn="ctr">
                        <a:spcBef>
                          <a:spcPts val="0"/>
                        </a:spcBef>
                      </a:pPr>
                      <a:r>
                        <a:rPr lang="en-US" dirty="0"/>
                        <a:t>Number</a:t>
                      </a:r>
                    </a:p>
                  </a:txBody>
                  <a:tcPr anchor="b"/>
                </a:tc>
                <a:tc>
                  <a:txBody>
                    <a:bodyPr/>
                    <a:lstStyle/>
                    <a:p>
                      <a:pPr algn="ctr">
                        <a:spcBef>
                          <a:spcPts val="0"/>
                        </a:spcBef>
                      </a:pPr>
                      <a:r>
                        <a:rPr lang="en-US" dirty="0"/>
                        <a:t>Title</a:t>
                      </a:r>
                    </a:p>
                  </a:txBody>
                  <a:tcPr anchor="b"/>
                </a:tc>
                <a:tc>
                  <a:txBody>
                    <a:bodyPr/>
                    <a:lstStyle/>
                    <a:p>
                      <a:pPr algn="ctr">
                        <a:spcBef>
                          <a:spcPts val="0"/>
                        </a:spcBef>
                      </a:pPr>
                      <a:r>
                        <a:rPr lang="en-US" dirty="0"/>
                        <a:t>Completion</a:t>
                      </a:r>
                    </a:p>
                    <a:p>
                      <a:pPr algn="ctr">
                        <a:spcBef>
                          <a:spcPts val="0"/>
                        </a:spcBef>
                      </a:pPr>
                      <a:r>
                        <a:rPr lang="en-US" dirty="0"/>
                        <a:t>Date</a:t>
                      </a:r>
                    </a:p>
                  </a:txBody>
                  <a:tcPr anchor="b"/>
                </a:tc>
                <a:tc>
                  <a:txBody>
                    <a:bodyPr/>
                    <a:lstStyle/>
                    <a:p>
                      <a:pPr algn="ctr">
                        <a:spcBef>
                          <a:spcPts val="0"/>
                        </a:spcBef>
                      </a:pPr>
                      <a:r>
                        <a:rPr lang="en-US" dirty="0"/>
                        <a:t>Description</a:t>
                      </a:r>
                    </a:p>
                  </a:txBody>
                  <a:tcPr anchor="b"/>
                </a:tc>
                <a:tc>
                  <a:txBody>
                    <a:bodyPr/>
                    <a:lstStyle/>
                    <a:p>
                      <a:pPr algn="ctr">
                        <a:spcBef>
                          <a:spcPts val="0"/>
                        </a:spcBef>
                      </a:pPr>
                      <a:r>
                        <a:rPr lang="en-US" dirty="0"/>
                        <a:t>Responsible</a:t>
                      </a:r>
                    </a:p>
                    <a:p>
                      <a:pPr algn="ctr">
                        <a:spcBef>
                          <a:spcPts val="0"/>
                        </a:spcBef>
                      </a:pPr>
                      <a:r>
                        <a:rPr lang="en-US" dirty="0"/>
                        <a:t>CEOS Entities</a:t>
                      </a:r>
                    </a:p>
                  </a:txBody>
                  <a:tcPr anchor="b"/>
                </a:tc>
                <a:tc>
                  <a:txBody>
                    <a:bodyPr/>
                    <a:lstStyle/>
                    <a:p>
                      <a:pPr algn="ctr">
                        <a:spcBef>
                          <a:spcPts val="0"/>
                        </a:spcBef>
                      </a:pPr>
                      <a:r>
                        <a:rPr lang="en-US" dirty="0"/>
                        <a:t>Progress</a:t>
                      </a:r>
                    </a:p>
                    <a:p>
                      <a:pPr algn="ctr">
                        <a:spcBef>
                          <a:spcPts val="0"/>
                        </a:spcBef>
                      </a:pPr>
                      <a:r>
                        <a:rPr lang="en-US" dirty="0"/>
                        <a:t>Report</a:t>
                      </a:r>
                    </a:p>
                  </a:txBody>
                  <a:tcPr anchor="b"/>
                </a:tc>
                <a:extLst>
                  <a:ext uri="{0D108BD9-81ED-4DB2-BD59-A6C34878D82A}">
                    <a16:rowId xmlns:a16="http://schemas.microsoft.com/office/drawing/2014/main" val="2650457060"/>
                  </a:ext>
                </a:extLst>
              </a:tr>
              <a:tr h="370840">
                <a:tc>
                  <a:txBody>
                    <a:bodyPr/>
                    <a:lstStyle/>
                    <a:p>
                      <a:pPr algn="ctr">
                        <a:spcBef>
                          <a:spcPts val="0"/>
                        </a:spcBef>
                      </a:pPr>
                      <a:r>
                        <a:rPr lang="en-US" dirty="0"/>
                        <a:t>FDA-06</a:t>
                      </a:r>
                    </a:p>
                  </a:txBody>
                  <a:tcPr/>
                </a:tc>
                <a:tc>
                  <a:txBody>
                    <a:bodyPr/>
                    <a:lstStyle/>
                    <a:p>
                      <a:pPr algn="l">
                        <a:spcBef>
                          <a:spcPts val="0"/>
                        </a:spcBef>
                      </a:pPr>
                      <a:r>
                        <a:rPr lang="en-US" dirty="0"/>
                        <a:t>Technical best practices relating to future data architectures opportunities</a:t>
                      </a:r>
                    </a:p>
                  </a:txBody>
                  <a:tcPr/>
                </a:tc>
                <a:tc>
                  <a:txBody>
                    <a:bodyPr/>
                    <a:lstStyle/>
                    <a:p>
                      <a:pPr algn="ctr">
                        <a:spcBef>
                          <a:spcPts val="0"/>
                        </a:spcBef>
                      </a:pPr>
                      <a:endParaRPr lang="en-US" dirty="0"/>
                    </a:p>
                    <a:p>
                      <a:pPr algn="ctr">
                        <a:spcBef>
                          <a:spcPts val="0"/>
                        </a:spcBef>
                      </a:pPr>
                      <a:r>
                        <a:rPr lang="en-US" dirty="0"/>
                        <a:t>2017-Q4</a:t>
                      </a:r>
                    </a:p>
                  </a:txBody>
                  <a:tcPr/>
                </a:tc>
                <a:tc>
                  <a:txBody>
                    <a:bodyPr/>
                    <a:lstStyle/>
                    <a:p>
                      <a:pPr algn="l">
                        <a:spcBef>
                          <a:spcPts val="0"/>
                        </a:spcBef>
                      </a:pPr>
                      <a:endParaRPr lang="en-US" dirty="0"/>
                    </a:p>
                  </a:txBody>
                  <a:tcPr/>
                </a:tc>
                <a:tc>
                  <a:txBody>
                    <a:bodyPr/>
                    <a:lstStyle/>
                    <a:p>
                      <a:pPr algn="ctr">
                        <a:spcBef>
                          <a:spcPts val="0"/>
                        </a:spcBef>
                      </a:pPr>
                      <a:endParaRPr lang="en-US" dirty="0"/>
                    </a:p>
                  </a:txBody>
                  <a:tcPr/>
                </a:tc>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dirty="0"/>
                        <a:t>Participated in a smaller group of the FDA Team (Jono Ross - Geoscience Australia, Bianca Hoersch - ESA, Rob Woodcock - CSIRO, Brian Killough - SEO) to do the analysis and writing of materials of the FDA Strategic Assessment Survey. In particular, this first analysis is looking to present the findings surrounding the question “What should CEOS agencies do together” in regards to FDA. The findings were presented at the SIT-32 meeting in Paris.</a:t>
                      </a:r>
                    </a:p>
                  </a:txBody>
                  <a:tcPr/>
                </a:tc>
                <a:extLst>
                  <a:ext uri="{0D108BD9-81ED-4DB2-BD59-A6C34878D82A}">
                    <a16:rowId xmlns:a16="http://schemas.microsoft.com/office/drawing/2014/main" val="3001461262"/>
                  </a:ext>
                </a:extLst>
              </a:tr>
              <a:tr h="370840">
                <a:tc>
                  <a:txBody>
                    <a:bodyPr/>
                    <a:lstStyle/>
                    <a:p>
                      <a:pPr algn="ctr">
                        <a:spcBef>
                          <a:spcPts val="0"/>
                        </a:spcBef>
                      </a:pPr>
                      <a:r>
                        <a:rPr lang="en-US" dirty="0"/>
                        <a:t>FDA-07</a:t>
                      </a:r>
                    </a:p>
                  </a:txBody>
                  <a:tcPr/>
                </a:tc>
                <a:tc>
                  <a:txBody>
                    <a:bodyPr/>
                    <a:lstStyle/>
                    <a:p>
                      <a:pPr algn="l">
                        <a:spcBef>
                          <a:spcPts val="0"/>
                        </a:spcBef>
                      </a:pPr>
                      <a:r>
                        <a:rPr lang="en-US" dirty="0"/>
                        <a:t>Product Specifications in accordance with the CARD4L Framework</a:t>
                      </a:r>
                    </a:p>
                  </a:txBody>
                  <a:tcPr/>
                </a:tc>
                <a:tc>
                  <a:txBody>
                    <a:bodyPr/>
                    <a:lstStyle/>
                    <a:p>
                      <a:pPr algn="ctr">
                        <a:spcBef>
                          <a:spcPts val="0"/>
                        </a:spcBef>
                      </a:pPr>
                      <a:r>
                        <a:rPr lang="en-US" dirty="0"/>
                        <a:t>2017-Q4</a:t>
                      </a:r>
                    </a:p>
                  </a:txBody>
                  <a:tcPr/>
                </a:tc>
                <a:tc>
                  <a:txBody>
                    <a:bodyPr/>
                    <a:lstStyle/>
                    <a:p>
                      <a:pPr algn="l">
                        <a:spcBef>
                          <a:spcPts val="0"/>
                        </a:spcBef>
                      </a:pPr>
                      <a:endParaRPr lang="en-US" dirty="0"/>
                    </a:p>
                  </a:txBody>
                  <a:tcPr/>
                </a:tc>
                <a:tc>
                  <a:txBody>
                    <a:bodyPr/>
                    <a:lstStyle/>
                    <a:p>
                      <a:pPr algn="ctr">
                        <a:spcBef>
                          <a:spcPts val="0"/>
                        </a:spcBef>
                      </a:pPr>
                      <a:endParaRPr lang="en-US" dirty="0"/>
                    </a:p>
                  </a:txBody>
                  <a:tcPr/>
                </a:tc>
                <a:tc>
                  <a:txBody>
                    <a:bodyPr/>
                    <a:lstStyle/>
                    <a:p>
                      <a:pPr algn="l">
                        <a:spcBef>
                          <a:spcPts val="0"/>
                        </a:spcBef>
                      </a:pPr>
                      <a:r>
                        <a:rPr lang="en-US" dirty="0"/>
                        <a:t>Good progress on the CARD4L Product Family Specifications (PFS) for surface reflectance, SAR backscatter, and land surface temperature. These have been circulated to LSI-VC, the FDA-AHT, and other select expert reviewers. These three PFS will be presented for endorsement at SIT Technical Workshop in September.</a:t>
                      </a:r>
                    </a:p>
                  </a:txBody>
                  <a:tcPr/>
                </a:tc>
                <a:extLst>
                  <a:ext uri="{0D108BD9-81ED-4DB2-BD59-A6C34878D82A}">
                    <a16:rowId xmlns:a16="http://schemas.microsoft.com/office/drawing/2014/main" val="2599151904"/>
                  </a:ext>
                </a:extLst>
              </a:tr>
              <a:tr h="370840">
                <a:tc>
                  <a:txBody>
                    <a:bodyPr/>
                    <a:lstStyle/>
                    <a:p>
                      <a:pPr algn="ctr">
                        <a:spcBef>
                          <a:spcPts val="0"/>
                        </a:spcBef>
                      </a:pPr>
                      <a:r>
                        <a:rPr lang="en-US" dirty="0"/>
                        <a:t>VC-27</a:t>
                      </a:r>
                    </a:p>
                  </a:txBody>
                  <a:tcPr/>
                </a:tc>
                <a:tc>
                  <a:txBody>
                    <a:bodyPr/>
                    <a:lstStyle/>
                    <a:p>
                      <a:pPr algn="l">
                        <a:spcBef>
                          <a:spcPts val="0"/>
                        </a:spcBef>
                      </a:pPr>
                      <a:r>
                        <a:rPr lang="en-US" dirty="0"/>
                        <a:t>Develop a roadmap for the routine production of intercomparable ARD</a:t>
                      </a:r>
                    </a:p>
                  </a:txBody>
                  <a:tcPr/>
                </a:tc>
                <a:tc>
                  <a:txBody>
                    <a:bodyPr/>
                    <a:lstStyle/>
                    <a:p>
                      <a:pPr algn="ctr">
                        <a:spcBef>
                          <a:spcPts val="0"/>
                        </a:spcBef>
                      </a:pPr>
                      <a:r>
                        <a:rPr lang="en-US" dirty="0"/>
                        <a:t>2018-Q4</a:t>
                      </a:r>
                    </a:p>
                  </a:txBody>
                  <a:tcPr/>
                </a:tc>
                <a:tc>
                  <a:txBody>
                    <a:bodyPr/>
                    <a:lstStyle/>
                    <a:p>
                      <a:pPr algn="l">
                        <a:spcBef>
                          <a:spcPts val="0"/>
                        </a:spcBef>
                      </a:pPr>
                      <a:endParaRPr lang="en-US" dirty="0"/>
                    </a:p>
                  </a:txBody>
                  <a:tcPr/>
                </a:tc>
                <a:tc>
                  <a:txBody>
                    <a:bodyPr/>
                    <a:lstStyle/>
                    <a:p>
                      <a:pPr algn="ctr">
                        <a:spcBef>
                          <a:spcPts val="0"/>
                        </a:spcBef>
                      </a:pPr>
                      <a:endParaRPr lang="en-US" dirty="0"/>
                    </a:p>
                  </a:txBody>
                  <a:tcPr/>
                </a:tc>
                <a:tc>
                  <a:txBody>
                    <a:bodyPr/>
                    <a:lstStyle/>
                    <a:p>
                      <a:pPr algn="l">
                        <a:spcBef>
                          <a:spcPts val="0"/>
                        </a:spcBef>
                      </a:pPr>
                      <a:r>
                        <a:rPr lang="en-US" dirty="0"/>
                        <a:t>LSI-VC is assembling a team to develop a strategy to engage data providers in the provision of CARD4L. Such a strategy has also been requested by the FDA-AHT.</a:t>
                      </a:r>
                    </a:p>
                  </a:txBody>
                  <a:tcPr/>
                </a:tc>
                <a:extLst>
                  <a:ext uri="{0D108BD9-81ED-4DB2-BD59-A6C34878D82A}">
                    <a16:rowId xmlns:a16="http://schemas.microsoft.com/office/drawing/2014/main" val="2726671195"/>
                  </a:ext>
                </a:extLst>
              </a:tr>
            </a:tbl>
          </a:graphicData>
        </a:graphic>
      </p:graphicFrame>
    </p:spTree>
    <p:extLst>
      <p:ext uri="{BB962C8B-B14F-4D97-AF65-F5344CB8AC3E}">
        <p14:creationId xmlns:p14="http://schemas.microsoft.com/office/powerpoint/2010/main" val="39044922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219200"/>
            <a:ext cx="8686800" cy="5105400"/>
          </a:xfrm>
        </p:spPr>
        <p:txBody>
          <a:bodyPr numCol="2"/>
          <a:lstStyle/>
          <a:p>
            <a:r>
              <a:rPr lang="en-US" sz="1800" b="1" dirty="0"/>
              <a:t>Co-Leads</a:t>
            </a:r>
          </a:p>
          <a:p>
            <a:pPr lvl="1"/>
            <a:r>
              <a:rPr lang="en-US" sz="1400" dirty="0"/>
              <a:t>Steve Labahn, USGS</a:t>
            </a:r>
          </a:p>
          <a:p>
            <a:pPr lvl="1"/>
            <a:r>
              <a:rPr lang="en-US" sz="1400" dirty="0"/>
              <a:t>Nick Hanowski, ESA</a:t>
            </a:r>
          </a:p>
          <a:p>
            <a:pPr lvl="1"/>
            <a:r>
              <a:rPr lang="en-US" sz="1400" dirty="0"/>
              <a:t>Alex Held, CSIRO</a:t>
            </a:r>
          </a:p>
          <a:p>
            <a:endParaRPr lang="en-US" sz="1000" b="1" dirty="0"/>
          </a:p>
          <a:p>
            <a:r>
              <a:rPr lang="en-US" sz="1800" b="1" dirty="0"/>
              <a:t>Team Members</a:t>
            </a:r>
          </a:p>
          <a:p>
            <a:pPr lvl="1"/>
            <a:r>
              <a:rPr lang="en-US" sz="1050" dirty="0"/>
              <a:t>Darren Janzen, CCMEO</a:t>
            </a:r>
          </a:p>
          <a:p>
            <a:pPr lvl="1"/>
            <a:r>
              <a:rPr lang="en-US" sz="1050" dirty="0"/>
              <a:t>Steven Hosford, CNES</a:t>
            </a:r>
          </a:p>
          <a:p>
            <a:pPr lvl="1"/>
            <a:r>
              <a:rPr lang="en-US" sz="1050" dirty="0"/>
              <a:t>Richard Moreno, CNES</a:t>
            </a:r>
          </a:p>
          <a:p>
            <a:pPr lvl="1"/>
            <a:r>
              <a:rPr lang="en-US" sz="1050" dirty="0"/>
              <a:t>Rob Woodcock, CSIRO</a:t>
            </a:r>
          </a:p>
          <a:p>
            <a:pPr lvl="1"/>
            <a:r>
              <a:rPr lang="en-US" sz="1050" dirty="0"/>
              <a:t>Martin Ditter, COM</a:t>
            </a:r>
          </a:p>
          <a:p>
            <a:pPr lvl="1"/>
            <a:r>
              <a:rPr lang="en-US" sz="1050" dirty="0"/>
              <a:t>Peter Strobl, COM</a:t>
            </a:r>
          </a:p>
          <a:p>
            <a:pPr lvl="1"/>
            <a:r>
              <a:rPr lang="en-US" sz="1050" dirty="0"/>
              <a:t>Mirko Albani, ESA</a:t>
            </a:r>
          </a:p>
          <a:p>
            <a:pPr lvl="1"/>
            <a:r>
              <a:rPr lang="en-US" sz="1050" dirty="0"/>
              <a:t>Pier Bargellini, ESA</a:t>
            </a:r>
          </a:p>
          <a:p>
            <a:pPr lvl="1"/>
            <a:r>
              <a:rPr lang="en-US" sz="1050" dirty="0"/>
              <a:t>Bianca Hoersch, ESA</a:t>
            </a:r>
          </a:p>
          <a:p>
            <a:pPr lvl="1"/>
            <a:r>
              <a:rPr lang="en-US" sz="1050" dirty="0"/>
              <a:t>Michael Schick, EUMETSAT</a:t>
            </a:r>
          </a:p>
          <a:p>
            <a:pPr lvl="1"/>
            <a:r>
              <a:rPr lang="en-US" sz="1050" dirty="0"/>
              <a:t>Adam Lewis, GA</a:t>
            </a:r>
          </a:p>
          <a:p>
            <a:pPr lvl="1"/>
            <a:r>
              <a:rPr lang="en-US" sz="1050" dirty="0"/>
              <a:t>Jonathon Ross, GA</a:t>
            </a:r>
          </a:p>
          <a:p>
            <a:pPr lvl="1"/>
            <a:r>
              <a:rPr lang="en-US" sz="1050" dirty="0"/>
              <a:t>Gary Geller, GEO Secretariat</a:t>
            </a:r>
          </a:p>
          <a:p>
            <a:pPr lvl="1"/>
            <a:r>
              <a:rPr lang="en-US" sz="1050" dirty="0"/>
              <a:t>Osamu Ochiai, GEO Secretariat</a:t>
            </a:r>
          </a:p>
          <a:p>
            <a:pPr lvl="1"/>
            <a:r>
              <a:rPr lang="en-US" sz="1050" dirty="0"/>
              <a:t>Debjyoti Dhar, ISRO</a:t>
            </a:r>
          </a:p>
          <a:p>
            <a:pPr lvl="1"/>
            <a:endParaRPr lang="en-US" sz="1050" dirty="0"/>
          </a:p>
          <a:p>
            <a:pPr lvl="1"/>
            <a:endParaRPr lang="en-US" sz="1050" dirty="0"/>
          </a:p>
          <a:p>
            <a:pPr lvl="1"/>
            <a:endParaRPr lang="en-US" sz="1050" dirty="0"/>
          </a:p>
          <a:p>
            <a:pPr lvl="1"/>
            <a:endParaRPr lang="en-US" sz="1050" dirty="0"/>
          </a:p>
          <a:p>
            <a:pPr lvl="1"/>
            <a:endParaRPr lang="en-US" sz="1050" dirty="0"/>
          </a:p>
          <a:p>
            <a:pPr lvl="1"/>
            <a:endParaRPr lang="en-US" sz="1050" dirty="0"/>
          </a:p>
          <a:p>
            <a:pPr lvl="1"/>
            <a:endParaRPr lang="en-US" sz="1050" dirty="0"/>
          </a:p>
          <a:p>
            <a:pPr lvl="1"/>
            <a:r>
              <a:rPr lang="en-US" sz="1050" dirty="0"/>
              <a:t>Koji Akiyama, JAXA</a:t>
            </a:r>
          </a:p>
          <a:p>
            <a:pPr lvl="1"/>
            <a:r>
              <a:rPr lang="en-US" sz="1050" dirty="0"/>
              <a:t>Andy Mitchell, NASA</a:t>
            </a:r>
          </a:p>
          <a:p>
            <a:pPr lvl="1"/>
            <a:r>
              <a:rPr lang="en-US" sz="1050" dirty="0"/>
              <a:t>Brian Killough, NASA</a:t>
            </a:r>
          </a:p>
          <a:p>
            <a:pPr lvl="1"/>
            <a:r>
              <a:rPr lang="en-US" sz="1050" dirty="0"/>
              <a:t>Anne Kennerley, NOAA</a:t>
            </a:r>
          </a:p>
          <a:p>
            <a:pPr lvl="1"/>
            <a:r>
              <a:rPr lang="en-US" sz="1050" dirty="0"/>
              <a:t>Clement Adjorlolo, SANSA</a:t>
            </a:r>
          </a:p>
          <a:p>
            <a:pPr lvl="1"/>
            <a:r>
              <a:rPr lang="en-US" sz="1050" dirty="0"/>
              <a:t>Paida Mangara, SANSA</a:t>
            </a:r>
          </a:p>
          <a:p>
            <a:pPr lvl="1"/>
            <a:r>
              <a:rPr lang="en-US" sz="1050" dirty="0"/>
              <a:t>Willard Mapurisa, SANSA</a:t>
            </a:r>
          </a:p>
          <a:p>
            <a:pPr lvl="1"/>
            <a:r>
              <a:rPr lang="en-US" sz="1100" dirty="0"/>
              <a:t>Nale Mudau, SANSA</a:t>
            </a:r>
          </a:p>
          <a:p>
            <a:pPr lvl="1"/>
            <a:r>
              <a:rPr lang="en-US" sz="1050" dirty="0"/>
              <a:t>George Dyke, Symbios</a:t>
            </a:r>
          </a:p>
          <a:p>
            <a:pPr lvl="1"/>
            <a:r>
              <a:rPr lang="en-US" sz="1050" dirty="0"/>
              <a:t>Matt Steventon, Symbios</a:t>
            </a:r>
          </a:p>
          <a:p>
            <a:pPr lvl="1"/>
            <a:r>
              <a:rPr lang="en-US" sz="1050" dirty="0"/>
              <a:t>Stephen Ward, Symbios</a:t>
            </a:r>
          </a:p>
          <a:p>
            <a:pPr lvl="1"/>
            <a:r>
              <a:rPr lang="en-US" sz="1050" dirty="0"/>
              <a:t>Beth Greenaway, UKSA</a:t>
            </a:r>
          </a:p>
          <a:p>
            <a:pPr lvl="1"/>
            <a:r>
              <a:rPr lang="en-US" sz="1050" dirty="0"/>
              <a:t>Chris Hall, UKSA</a:t>
            </a:r>
          </a:p>
          <a:p>
            <a:pPr lvl="1"/>
            <a:r>
              <a:rPr lang="en-US" sz="1050" dirty="0"/>
              <a:t>Chris McQuire, UKSA</a:t>
            </a:r>
          </a:p>
          <a:p>
            <a:pPr lvl="1"/>
            <a:r>
              <a:rPr lang="en-US" sz="1050" dirty="0"/>
              <a:t>Brian Sauer, USGS</a:t>
            </a:r>
          </a:p>
          <a:p>
            <a:pPr lvl="1"/>
            <a:r>
              <a:rPr lang="en-US" sz="1050" dirty="0"/>
              <a:t>Eric Wood, USGS</a:t>
            </a:r>
          </a:p>
        </p:txBody>
      </p:sp>
      <p:sp>
        <p:nvSpPr>
          <p:cNvPr id="4" name="Content Placeholder 3"/>
          <p:cNvSpPr>
            <a:spLocks noGrp="1"/>
          </p:cNvSpPr>
          <p:nvPr>
            <p:ph sz="quarter" idx="11"/>
          </p:nvPr>
        </p:nvSpPr>
        <p:spPr/>
        <p:txBody>
          <a:bodyPr/>
          <a:lstStyle/>
          <a:p>
            <a:pPr marL="0" indent="0">
              <a:buNone/>
            </a:pPr>
            <a:r>
              <a:rPr lang="en-US" b="1" dirty="0"/>
              <a:t>FDA Team</a:t>
            </a:r>
          </a:p>
        </p:txBody>
      </p:sp>
    </p:spTree>
    <p:extLst>
      <p:ext uri="{BB962C8B-B14F-4D97-AF65-F5344CB8AC3E}">
        <p14:creationId xmlns:p14="http://schemas.microsoft.com/office/powerpoint/2010/main" val="24858807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D71368C-509F-4F43-A3BF-88C44C7C0B05}"/>
              </a:ext>
            </a:extLst>
          </p:cNvPr>
          <p:cNvSpPr>
            <a:spLocks noGrp="1"/>
          </p:cNvSpPr>
          <p:nvPr>
            <p:ph type="sldNum" sz="quarter" idx="2"/>
          </p:nvPr>
        </p:nvSpPr>
        <p:spPr/>
        <p:txBody>
          <a:bodyPr/>
          <a:lstStyle/>
          <a:p>
            <a:fld id="{86CB4B4D-7CA3-9044-876B-883B54F8677D}" type="slidenum">
              <a:rPr lang="uk-UA" smtClean="0"/>
              <a:pPr/>
              <a:t>3</a:t>
            </a:fld>
            <a:endParaRPr lang="uk-UA" dirty="0"/>
          </a:p>
        </p:txBody>
      </p:sp>
      <p:sp>
        <p:nvSpPr>
          <p:cNvPr id="36" name="Text Placeholder 1"/>
          <p:cNvSpPr txBox="1">
            <a:spLocks noGrp="1"/>
          </p:cNvSpPr>
          <p:nvPr>
            <p:ph sz="quarter" idx="10"/>
          </p:nvPr>
        </p:nvSpPr>
        <p:spPr>
          <a:xfrm>
            <a:off x="723900" y="1139480"/>
            <a:ext cx="7696201" cy="764812"/>
          </a:xfrm>
        </p:spPr>
        <p:txBody>
          <a:bodyPr/>
          <a:lstStyle/>
          <a:p>
            <a:pPr marL="0" indent="0" algn="ctr">
              <a:buNone/>
            </a:pPr>
            <a:r>
              <a:rPr lang="en-US" sz="1800" b="1" dirty="0"/>
              <a:t>User feedback is critical for full exploitation of EO data informing current implementations and future directions</a:t>
            </a:r>
          </a:p>
        </p:txBody>
      </p:sp>
      <p:grpSp>
        <p:nvGrpSpPr>
          <p:cNvPr id="46" name="Group 9"/>
          <p:cNvGrpSpPr/>
          <p:nvPr/>
        </p:nvGrpSpPr>
        <p:grpSpPr>
          <a:xfrm>
            <a:off x="1064263" y="2387042"/>
            <a:ext cx="6748134" cy="4426895"/>
            <a:chOff x="-267341" y="0"/>
            <a:chExt cx="6748132" cy="4426893"/>
          </a:xfrm>
        </p:grpSpPr>
        <p:grpSp>
          <p:nvGrpSpPr>
            <p:cNvPr id="39" name="Oval 4"/>
            <p:cNvGrpSpPr/>
            <p:nvPr/>
          </p:nvGrpSpPr>
          <p:grpSpPr>
            <a:xfrm>
              <a:off x="-267341" y="198785"/>
              <a:ext cx="3730783" cy="2553469"/>
              <a:chOff x="-267341" y="0"/>
              <a:chExt cx="3730782" cy="2553468"/>
            </a:xfrm>
          </p:grpSpPr>
          <p:sp>
            <p:nvSpPr>
              <p:cNvPr id="37" name="Oval"/>
              <p:cNvSpPr/>
              <p:nvPr/>
            </p:nvSpPr>
            <p:spPr>
              <a:xfrm>
                <a:off x="-267341" y="0"/>
                <a:ext cx="3730782" cy="2553468"/>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defRPr sz="1600" u="sng"/>
                </a:pPr>
                <a:endParaRPr/>
              </a:p>
            </p:txBody>
          </p:sp>
          <p:sp>
            <p:nvSpPr>
              <p:cNvPr id="38" name="Future Data Architectures…"/>
              <p:cNvSpPr txBox="1"/>
              <p:nvPr/>
            </p:nvSpPr>
            <p:spPr>
              <a:xfrm>
                <a:off x="243575" y="280905"/>
                <a:ext cx="2556883" cy="2062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defRPr sz="1600">
                    <a:latin typeface="Avenir Heavy"/>
                    <a:ea typeface="Avenir Heavy"/>
                    <a:cs typeface="Avenir Heavy"/>
                    <a:sym typeface="Avenir Heavy"/>
                  </a:defRPr>
                </a:pPr>
                <a:r>
                  <a:rPr b="1" dirty="0">
                    <a:latin typeface="+mj-lt"/>
                  </a:rPr>
                  <a:t>Future Data Architectures</a:t>
                </a:r>
              </a:p>
              <a:p>
                <a:pPr marL="285750" indent="-285750">
                  <a:buSzPct val="100000"/>
                  <a:buChar char="-"/>
                  <a:defRPr sz="1600"/>
                </a:pPr>
                <a:r>
                  <a:rPr dirty="0"/>
                  <a:t>CARD4L-compliant data </a:t>
                </a:r>
                <a:r>
                  <a:rPr u="sng" dirty="0"/>
                  <a:t>feed </a:t>
                </a:r>
                <a:r>
                  <a:rPr dirty="0"/>
                  <a:t>FDAs</a:t>
                </a:r>
              </a:p>
              <a:p>
                <a:pPr marL="285750" indent="-285750">
                  <a:buSzPct val="100000"/>
                  <a:buChar char="-"/>
                  <a:defRPr sz="1600"/>
                </a:pPr>
                <a:r>
                  <a:rPr dirty="0"/>
                  <a:t>MRI identifies</a:t>
                </a:r>
                <a:r>
                  <a:rPr u="sng" dirty="0"/>
                  <a:t> good practices </a:t>
                </a:r>
                <a:r>
                  <a:rPr dirty="0"/>
                  <a:t>for</a:t>
                </a:r>
                <a:r>
                  <a:rPr u="sng" dirty="0"/>
                  <a:t> </a:t>
                </a:r>
                <a:r>
                  <a:rPr dirty="0"/>
                  <a:t>implementation of</a:t>
                </a:r>
                <a:r>
                  <a:rPr u="sng" dirty="0"/>
                  <a:t> multi-sensor </a:t>
                </a:r>
                <a:r>
                  <a:rPr dirty="0"/>
                  <a:t>data sets</a:t>
                </a:r>
              </a:p>
            </p:txBody>
          </p:sp>
        </p:grpSp>
        <p:grpSp>
          <p:nvGrpSpPr>
            <p:cNvPr id="42" name="Oval 5"/>
            <p:cNvGrpSpPr/>
            <p:nvPr/>
          </p:nvGrpSpPr>
          <p:grpSpPr>
            <a:xfrm>
              <a:off x="2854932" y="0"/>
              <a:ext cx="3625859" cy="2899703"/>
              <a:chOff x="-1" y="0"/>
              <a:chExt cx="3625858" cy="2899702"/>
            </a:xfrm>
          </p:grpSpPr>
          <p:sp>
            <p:nvSpPr>
              <p:cNvPr id="40" name="Oval"/>
              <p:cNvSpPr/>
              <p:nvPr/>
            </p:nvSpPr>
            <p:spPr>
              <a:xfrm>
                <a:off x="-1" y="0"/>
                <a:ext cx="3625858" cy="2899702"/>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marL="117475" indent="-117475">
                  <a:defRPr sz="1600"/>
                </a:pPr>
                <a:endParaRPr/>
              </a:p>
            </p:txBody>
          </p:sp>
          <p:sp>
            <p:nvSpPr>
              <p:cNvPr id="41" name="Moderate Resolution Interoperability…"/>
              <p:cNvSpPr txBox="1"/>
              <p:nvPr/>
            </p:nvSpPr>
            <p:spPr>
              <a:xfrm>
                <a:off x="603544" y="463163"/>
                <a:ext cx="2898238" cy="2062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defRPr sz="1600">
                    <a:latin typeface="Avenir Heavy"/>
                    <a:ea typeface="Avenir Heavy"/>
                    <a:cs typeface="Avenir Heavy"/>
                    <a:sym typeface="Avenir Heavy"/>
                  </a:defRPr>
                </a:pPr>
                <a:r>
                  <a:rPr b="1" dirty="0">
                    <a:latin typeface="+mj-lt"/>
                  </a:rPr>
                  <a:t>Moderate Resolution Interoperability</a:t>
                </a:r>
              </a:p>
              <a:p>
                <a:pPr marL="117475" indent="-117475">
                  <a:defRPr sz="1600"/>
                </a:pPr>
                <a:r>
                  <a:rPr dirty="0"/>
                  <a:t>-	Addresses how to </a:t>
                </a:r>
                <a:r>
                  <a:rPr u="sng" dirty="0"/>
                  <a:t>combine data / scientific methods</a:t>
                </a:r>
                <a:r>
                  <a:rPr dirty="0"/>
                  <a:t> to maximize interoperability</a:t>
                </a:r>
              </a:p>
              <a:p>
                <a:pPr marL="117475" lvl="2" indent="-117475">
                  <a:buSzPct val="100000"/>
                  <a:buChar char="-"/>
                  <a:defRPr sz="1600"/>
                </a:pPr>
                <a:r>
                  <a:rPr dirty="0"/>
                  <a:t>CARD4L is the first step</a:t>
                </a:r>
              </a:p>
              <a:p>
                <a:pPr marL="117475" lvl="2" indent="-117475">
                  <a:defRPr sz="1600"/>
                </a:pPr>
                <a:r>
                  <a:rPr dirty="0"/>
                  <a:t>-	MRI provides feedback to CARD4L </a:t>
                </a:r>
              </a:p>
            </p:txBody>
          </p:sp>
        </p:grpSp>
        <p:grpSp>
          <p:nvGrpSpPr>
            <p:cNvPr id="45" name="Oval 6"/>
            <p:cNvGrpSpPr/>
            <p:nvPr/>
          </p:nvGrpSpPr>
          <p:grpSpPr>
            <a:xfrm>
              <a:off x="821793" y="2552886"/>
              <a:ext cx="4164759" cy="1874007"/>
              <a:chOff x="0" y="0"/>
              <a:chExt cx="4164758" cy="1874006"/>
            </a:xfrm>
          </p:grpSpPr>
          <p:sp>
            <p:nvSpPr>
              <p:cNvPr id="43" name="Oval"/>
              <p:cNvSpPr/>
              <p:nvPr/>
            </p:nvSpPr>
            <p:spPr>
              <a:xfrm>
                <a:off x="0" y="-1"/>
                <a:ext cx="4164759" cy="1874008"/>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defRPr sz="1600"/>
                </a:pPr>
                <a:endParaRPr/>
              </a:p>
            </p:txBody>
          </p:sp>
          <p:sp>
            <p:nvSpPr>
              <p:cNvPr id="44" name="CEOS Analysis Ready Data for Land…"/>
              <p:cNvSpPr txBox="1"/>
              <p:nvPr/>
            </p:nvSpPr>
            <p:spPr>
              <a:xfrm>
                <a:off x="349699" y="268416"/>
                <a:ext cx="3759634" cy="13371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p>
                <a:pPr>
                  <a:defRPr sz="1600">
                    <a:latin typeface="Avenir Heavy"/>
                    <a:ea typeface="Avenir Heavy"/>
                    <a:cs typeface="Avenir Heavy"/>
                    <a:sym typeface="Avenir Heavy"/>
                  </a:defRPr>
                </a:pPr>
                <a:r>
                  <a:rPr b="1" dirty="0">
                    <a:latin typeface="+mj-lt"/>
                  </a:rPr>
                  <a:t>CEOS Analysis Ready Data for Land</a:t>
                </a:r>
              </a:p>
              <a:p>
                <a:pPr marL="285750" indent="-285750">
                  <a:buSzPct val="100000"/>
                  <a:buChar char="-"/>
                  <a:defRPr sz="1600" u="sng"/>
                </a:pPr>
                <a:r>
                  <a:rPr u="none" dirty="0"/>
                  <a:t>Product family specifications </a:t>
                </a:r>
                <a:r>
                  <a:rPr dirty="0"/>
                  <a:t>facilitate uptake of EO data by the user community</a:t>
                </a:r>
              </a:p>
            </p:txBody>
          </p:sp>
        </p:grpSp>
      </p:grpSp>
      <p:sp>
        <p:nvSpPr>
          <p:cNvPr id="48" name="Straight Arrow Connector 17"/>
          <p:cNvSpPr/>
          <p:nvPr/>
        </p:nvSpPr>
        <p:spPr>
          <a:xfrm rot="5400000" flipH="1" flipV="1">
            <a:off x="3886669" y="1055319"/>
            <a:ext cx="641256" cy="2660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2060"/>
            </a:solidFill>
            <a:headEnd type="stealth"/>
          </a:ln>
        </p:spPr>
        <p:txBody>
          <a:bodyPr lIns="45718" tIns="45718" rIns="45718" bIns="45718" anchor="ctr"/>
          <a:lstStyle/>
          <a:p>
            <a:endParaRPr/>
          </a:p>
        </p:txBody>
      </p:sp>
      <p:sp>
        <p:nvSpPr>
          <p:cNvPr id="49" name="Straight Arrow Connector 17"/>
          <p:cNvSpPr/>
          <p:nvPr/>
        </p:nvSpPr>
        <p:spPr>
          <a:xfrm rot="3600000">
            <a:off x="6674639" y="4260457"/>
            <a:ext cx="748512" cy="20668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2060"/>
            </a:solidFill>
            <a:headEnd type="stealth"/>
          </a:ln>
        </p:spPr>
        <p:txBody>
          <a:bodyPr lIns="45718" tIns="45718" rIns="45718" bIns="45718" anchor="ctr"/>
          <a:lstStyle/>
          <a:p>
            <a:endParaRPr/>
          </a:p>
        </p:txBody>
      </p:sp>
      <p:sp>
        <p:nvSpPr>
          <p:cNvPr id="50" name="Straight Arrow Connector 17"/>
          <p:cNvSpPr/>
          <p:nvPr/>
        </p:nvSpPr>
        <p:spPr>
          <a:xfrm rot="16200000">
            <a:off x="4044121" y="623876"/>
            <a:ext cx="665431" cy="3312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B050"/>
            </a:solidFill>
            <a:prstDash val="sysDash"/>
            <a:tailEnd type="stealth"/>
          </a:ln>
        </p:spPr>
        <p:txBody>
          <a:bodyPr lIns="45718" tIns="45718" rIns="45718" bIns="45718" anchor="ctr"/>
          <a:lstStyle/>
          <a:p>
            <a:endParaRPr/>
          </a:p>
        </p:txBody>
      </p:sp>
      <p:sp>
        <p:nvSpPr>
          <p:cNvPr id="51" name="Straight Arrow Connector 17"/>
          <p:cNvSpPr/>
          <p:nvPr/>
        </p:nvSpPr>
        <p:spPr>
          <a:xfrm rot="3600000">
            <a:off x="6782368" y="4108752"/>
            <a:ext cx="824090" cy="2311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B050"/>
            </a:solidFill>
            <a:prstDash val="sysDash"/>
            <a:tailEnd type="stealth"/>
          </a:ln>
        </p:spPr>
        <p:txBody>
          <a:bodyPr lIns="45718" tIns="45718" rIns="45718" bIns="45718" anchor="ctr"/>
          <a:lstStyle/>
          <a:p>
            <a:endParaRPr/>
          </a:p>
        </p:txBody>
      </p:sp>
      <p:sp>
        <p:nvSpPr>
          <p:cNvPr id="52" name="Straight Arrow Connector 17"/>
          <p:cNvSpPr/>
          <p:nvPr/>
        </p:nvSpPr>
        <p:spPr>
          <a:xfrm rot="16200000" flipH="1">
            <a:off x="897370" y="4796945"/>
            <a:ext cx="1614584" cy="822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31750">
            <a:solidFill>
              <a:srgbClr val="00B050"/>
            </a:solidFill>
            <a:prstDash val="sysDash"/>
            <a:tailEnd type="stealth"/>
          </a:ln>
        </p:spPr>
        <p:txBody>
          <a:bodyPr lIns="45718" tIns="45718" rIns="45718" bIns="45718" anchor="ctr"/>
          <a:lstStyle/>
          <a:p>
            <a:endParaRPr/>
          </a:p>
        </p:txBody>
      </p:sp>
      <p:sp>
        <p:nvSpPr>
          <p:cNvPr id="19" name="Content Placeholder 3">
            <a:extLst>
              <a:ext uri="{FF2B5EF4-FFF2-40B4-BE49-F238E27FC236}">
                <a16:creationId xmlns:a16="http://schemas.microsoft.com/office/drawing/2014/main" id="{CD1D2D5A-802C-46A4-884D-FF8BB47E3AAC}"/>
              </a:ext>
            </a:extLst>
          </p:cNvPr>
          <p:cNvSpPr txBox="1">
            <a:spLocks/>
          </p:cNvSpPr>
          <p:nvPr/>
        </p:nvSpPr>
        <p:spPr>
          <a:xfrm>
            <a:off x="1828800" y="0"/>
            <a:ext cx="7315200" cy="1139480"/>
          </a:xfrm>
          <a:prstGeom prst="rect">
            <a:avLst/>
          </a:prstGeom>
        </p:spPr>
        <p:txBody>
          <a:bodyPr anchor="ct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a:buNone/>
            </a:pPr>
            <a:r>
              <a:rPr lang="en-US" sz="3000" b="1" dirty="0">
                <a:solidFill>
                  <a:schemeClr val="bg1"/>
                </a:solidFill>
              </a:rPr>
              <a:t>FDA, CARD4L, and MRI</a:t>
            </a:r>
          </a:p>
          <a:p>
            <a:pPr marL="0" indent="0" algn="l" defTabSz="914400">
              <a:buNone/>
            </a:pPr>
            <a:r>
              <a:rPr lang="en-US" sz="3000" b="1" dirty="0">
                <a:solidFill>
                  <a:schemeClr val="bg1"/>
                </a:solidFill>
              </a:rPr>
              <a:t>Synergy</a:t>
            </a:r>
          </a:p>
        </p:txBody>
      </p:sp>
    </p:spTree>
    <p:extLst>
      <p:ext uri="{BB962C8B-B14F-4D97-AF65-F5344CB8AC3E}">
        <p14:creationId xmlns:p14="http://schemas.microsoft.com/office/powerpoint/2010/main" val="265352859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0"/>
                                  </p:stCondLst>
                                  <p:iterate>
                                    <p:tmAbs val="0"/>
                                  </p:iterate>
                                  <p:childTnLst>
                                    <p:set>
                                      <p:cBhvr>
                                        <p:cTn id="10" fill="hold"/>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p:tmAbs val="0"/>
                                  </p:iterate>
                                  <p:childTnLst>
                                    <p:set>
                                      <p:cBhvr>
                                        <p:cTn id="15" fill="hold"/>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p:tmAbs val="0"/>
                                  </p:iterate>
                                  <p:childTnLst>
                                    <p:set>
                                      <p:cBhvr>
                                        <p:cTn id="19" fill="hold"/>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1000"/>
                            </p:stCondLst>
                            <p:childTnLst>
                              <p:par>
                                <p:cTn id="22" presetID="22" presetClass="entr" presetSubtype="1" fill="hold" grpId="0" nodeType="afterEffect">
                                  <p:stCondLst>
                                    <p:cond delay="0"/>
                                  </p:stCondLst>
                                  <p:iterate>
                                    <p:tmAbs val="0"/>
                                  </p:iterate>
                                  <p:childTnLst>
                                    <p:set>
                                      <p:cBhvr>
                                        <p:cTn id="23" fill="hold"/>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dvAuto="0"/>
      <p:bldP spid="49" grpId="0" animBg="1" advAuto="0"/>
      <p:bldP spid="50" grpId="0" animBg="1" advAuto="0"/>
      <p:bldP spid="51" grpId="0" animBg="1" advAuto="0"/>
      <p:bldP spid="5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7" name="Content Placeholder 3"/>
          <p:cNvSpPr>
            <a:spLocks noGrp="1"/>
          </p:cNvSpPr>
          <p:nvPr>
            <p:ph sz="quarter" idx="11"/>
          </p:nvPr>
        </p:nvSpPr>
        <p:spPr>
          <a:xfrm>
            <a:off x="1828800" y="-1"/>
            <a:ext cx="7315200" cy="1122660"/>
          </a:xfrm>
        </p:spPr>
        <p:txBody>
          <a:bodyPr/>
          <a:lstStyle/>
          <a:p>
            <a:pPr marL="0" indent="0">
              <a:buNone/>
            </a:pPr>
            <a:r>
              <a:rPr lang="en-US" b="1" dirty="0"/>
              <a:t>Significant Change…</a:t>
            </a:r>
          </a:p>
          <a:p>
            <a:pPr marL="0" indent="0">
              <a:buNone/>
            </a:pPr>
            <a:r>
              <a:rPr lang="en-US" b="1" dirty="0"/>
              <a:t>Significant Opportunities</a:t>
            </a:r>
          </a:p>
        </p:txBody>
      </p:sp>
      <p:sp>
        <p:nvSpPr>
          <p:cNvPr id="8" name="Text Placeholder 7"/>
          <p:cNvSpPr txBox="1">
            <a:spLocks/>
          </p:cNvSpPr>
          <p:nvPr/>
        </p:nvSpPr>
        <p:spPr>
          <a:xfrm>
            <a:off x="6552141" y="1846052"/>
            <a:ext cx="2402671" cy="1524165"/>
          </a:xfrm>
          <a:prstGeom prst="rect">
            <a:avLst/>
          </a:prstGeom>
          <a:solidFill>
            <a:schemeClr val="accent1"/>
          </a:solidFill>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spcBef>
                <a:spcPts val="1200"/>
              </a:spcBef>
              <a:spcAft>
                <a:spcPts val="200"/>
              </a:spcAft>
              <a:buNone/>
            </a:pPr>
            <a:r>
              <a:rPr lang="en-AU" sz="1600" dirty="0"/>
              <a:t>Step change in EO satellite capability leading to new applications</a:t>
            </a:r>
          </a:p>
        </p:txBody>
      </p:sp>
      <p:sp>
        <p:nvSpPr>
          <p:cNvPr id="10" name="Text Placeholder 8"/>
          <p:cNvSpPr txBox="1">
            <a:spLocks/>
          </p:cNvSpPr>
          <p:nvPr/>
        </p:nvSpPr>
        <p:spPr>
          <a:xfrm>
            <a:off x="3626060" y="1846053"/>
            <a:ext cx="2408978" cy="1524165"/>
          </a:xfrm>
          <a:prstGeom prst="rect">
            <a:avLst/>
          </a:prstGeom>
          <a:solidFill>
            <a:schemeClr val="accent3">
              <a:lumMod val="60000"/>
              <a:lumOff val="40000"/>
            </a:schemeClr>
          </a:solidFill>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spcBef>
                <a:spcPts val="1200"/>
              </a:spcBef>
              <a:spcAft>
                <a:spcPts val="200"/>
              </a:spcAft>
              <a:buNone/>
            </a:pPr>
            <a:r>
              <a:rPr lang="en-AU" sz="1600" dirty="0"/>
              <a:t>Substantial growth expectation in the EO based digital economy across Industry and Government</a:t>
            </a:r>
          </a:p>
        </p:txBody>
      </p:sp>
      <p:sp>
        <p:nvSpPr>
          <p:cNvPr id="11" name="Content Placeholder 6"/>
          <p:cNvSpPr>
            <a:spLocks noGrp="1"/>
          </p:cNvSpPr>
          <p:nvPr>
            <p:ph sz="quarter" idx="4294967295"/>
          </p:nvPr>
        </p:nvSpPr>
        <p:spPr>
          <a:xfrm>
            <a:off x="3146789" y="3718561"/>
            <a:ext cx="2848829" cy="2150533"/>
          </a:xfrm>
          <a:prstGeom prst="rect">
            <a:avLst/>
          </a:prstGeom>
        </p:spPr>
        <p:txBody>
          <a:bodyPr>
            <a:noAutofit/>
          </a:bodyPr>
          <a:lstStyle/>
          <a:p>
            <a:pPr lvl="1"/>
            <a:r>
              <a:rPr lang="en-AU" sz="1200" dirty="0"/>
              <a:t>Freely available data and Cloud computing combine to create new industries</a:t>
            </a:r>
          </a:p>
          <a:p>
            <a:pPr lvl="1"/>
            <a:r>
              <a:rPr lang="en-AU" sz="1200" dirty="0"/>
              <a:t>New applications from new capabilities in EO</a:t>
            </a:r>
          </a:p>
          <a:p>
            <a:pPr lvl="1"/>
            <a:r>
              <a:rPr lang="en-AU" sz="1200" dirty="0"/>
              <a:t>Increased awareness leads to more (non-EO expert) users</a:t>
            </a:r>
          </a:p>
          <a:p>
            <a:pPr lvl="1"/>
            <a:r>
              <a:rPr lang="en-AU" sz="1200" dirty="0"/>
              <a:t>Users expect near real-time, locally relevant EO derived information</a:t>
            </a:r>
          </a:p>
        </p:txBody>
      </p:sp>
      <p:sp>
        <p:nvSpPr>
          <p:cNvPr id="12" name="Text Placeholder 8"/>
          <p:cNvSpPr txBox="1">
            <a:spLocks/>
          </p:cNvSpPr>
          <p:nvPr/>
        </p:nvSpPr>
        <p:spPr>
          <a:xfrm>
            <a:off x="291657" y="1846054"/>
            <a:ext cx="2626531" cy="4402346"/>
          </a:xfrm>
          <a:prstGeom prst="rect">
            <a:avLst/>
          </a:prstGeom>
          <a:solidFill>
            <a:srgbClr val="FFFF00"/>
          </a:solidFill>
        </p:spPr>
        <p:txBody>
          <a:bodyPr lIns="91440" rIns="91440" anchor="ctr">
            <a:noAutofit/>
          </a:bodyPr>
          <a:lstStyle>
            <a:lvl1pPr marL="0" indent="0">
              <a:spcBef>
                <a:spcPts val="500"/>
              </a:spcBef>
              <a:buSzPct val="100000"/>
              <a:buFont typeface="Arial"/>
              <a:buNone/>
              <a:defRPr sz="2000" b="0" cap="all" baseline="0">
                <a:solidFill>
                  <a:schemeClr val="tx2"/>
                </a:solidFill>
                <a:latin typeface="Arial Bold"/>
                <a:ea typeface="Arial Bold"/>
                <a:cs typeface="Arial Bold"/>
                <a:sym typeface="Arial Bold"/>
              </a:defRPr>
            </a:lvl1pPr>
            <a:lvl2pPr marL="457200" indent="0">
              <a:spcBef>
                <a:spcPts val="500"/>
              </a:spcBef>
              <a:buSzPct val="100000"/>
              <a:buFont typeface="Arial"/>
              <a:buNone/>
              <a:defRPr sz="2000" b="1">
                <a:solidFill>
                  <a:srgbClr val="002569"/>
                </a:solidFill>
                <a:latin typeface="Arial Bold"/>
                <a:ea typeface="Arial Bold"/>
                <a:cs typeface="Arial Bold"/>
                <a:sym typeface="Arial Bold"/>
              </a:defRPr>
            </a:lvl2pPr>
            <a:lvl3pPr marL="914400" indent="0">
              <a:spcBef>
                <a:spcPts val="500"/>
              </a:spcBef>
              <a:buSzPct val="100000"/>
              <a:buFont typeface="Arial"/>
              <a:buNone/>
              <a:defRPr sz="1800" b="1">
                <a:solidFill>
                  <a:srgbClr val="002569"/>
                </a:solidFill>
                <a:latin typeface="Arial Bold"/>
                <a:ea typeface="Arial Bold"/>
                <a:cs typeface="Arial Bold"/>
                <a:sym typeface="Arial Bold"/>
              </a:defRPr>
            </a:lvl3pPr>
            <a:lvl4pPr marL="1371600" indent="0">
              <a:spcBef>
                <a:spcPts val="500"/>
              </a:spcBef>
              <a:buSzPct val="100000"/>
              <a:buFont typeface="Arial"/>
              <a:buNone/>
              <a:defRPr sz="1600" b="1">
                <a:solidFill>
                  <a:srgbClr val="002569"/>
                </a:solidFill>
                <a:latin typeface="Arial Bold"/>
                <a:ea typeface="Arial Bold"/>
                <a:cs typeface="Arial Bold"/>
                <a:sym typeface="Arial Bold"/>
              </a:defRPr>
            </a:lvl4pPr>
            <a:lvl5pPr marL="1828800" indent="0">
              <a:spcBef>
                <a:spcPts val="500"/>
              </a:spcBef>
              <a:buSzPct val="100000"/>
              <a:buFont typeface="Arial"/>
              <a:buNone/>
              <a:defRPr sz="1600" b="1">
                <a:solidFill>
                  <a:srgbClr val="002569"/>
                </a:solidFill>
                <a:latin typeface="Arial Bold"/>
                <a:ea typeface="Arial Bold"/>
                <a:cs typeface="Arial Bold"/>
                <a:sym typeface="Arial Bold"/>
              </a:defRPr>
            </a:lvl5pPr>
            <a:lvl6pPr marL="2286000" indent="0">
              <a:spcBef>
                <a:spcPts val="500"/>
              </a:spcBef>
              <a:buFont typeface="Arial"/>
              <a:buNone/>
              <a:defRPr sz="1600" b="1">
                <a:solidFill>
                  <a:srgbClr val="002569"/>
                </a:solidFill>
                <a:latin typeface="Arial Bold"/>
                <a:ea typeface="Arial Bold"/>
                <a:cs typeface="Arial Bold"/>
                <a:sym typeface="Arial Bold"/>
              </a:defRPr>
            </a:lvl6pPr>
            <a:lvl7pPr marL="2743200" indent="0">
              <a:spcBef>
                <a:spcPts val="500"/>
              </a:spcBef>
              <a:buFont typeface="Arial"/>
              <a:buNone/>
              <a:defRPr sz="1600" b="1">
                <a:solidFill>
                  <a:srgbClr val="002569"/>
                </a:solidFill>
                <a:latin typeface="Arial Bold"/>
                <a:ea typeface="Arial Bold"/>
                <a:cs typeface="Arial Bold"/>
                <a:sym typeface="Arial Bold"/>
              </a:defRPr>
            </a:lvl7pPr>
            <a:lvl8pPr marL="3200400" indent="0">
              <a:spcBef>
                <a:spcPts val="500"/>
              </a:spcBef>
              <a:buFont typeface="Arial"/>
              <a:buNone/>
              <a:defRPr sz="1600" b="1">
                <a:solidFill>
                  <a:srgbClr val="002569"/>
                </a:solidFill>
                <a:latin typeface="Arial Bold"/>
                <a:ea typeface="Arial Bold"/>
                <a:cs typeface="Arial Bold"/>
                <a:sym typeface="Arial Bold"/>
              </a:defRPr>
            </a:lvl8pPr>
            <a:lvl9pPr marL="3657600" indent="0">
              <a:spcBef>
                <a:spcPts val="500"/>
              </a:spcBef>
              <a:buFont typeface="Arial"/>
              <a:buNone/>
              <a:defRPr sz="1600" b="1">
                <a:solidFill>
                  <a:srgbClr val="002569"/>
                </a:solidFill>
                <a:latin typeface="Arial Bold"/>
                <a:ea typeface="Arial Bold"/>
                <a:cs typeface="Arial Bold"/>
                <a:sym typeface="Arial Bold"/>
              </a:defRPr>
            </a:lvl9pPr>
          </a:lstStyle>
          <a:p>
            <a:pPr marL="0" lvl="1">
              <a:spcBef>
                <a:spcPts val="1200"/>
              </a:spcBef>
              <a:spcAft>
                <a:spcPts val="200"/>
              </a:spcAft>
            </a:pPr>
            <a:r>
              <a:rPr lang="en-AU" sz="1600" dirty="0"/>
              <a:t>FDA Driving Themes:</a:t>
            </a:r>
          </a:p>
          <a:p>
            <a:pPr marL="285750" lvl="1" indent="-285750">
              <a:spcBef>
                <a:spcPts val="1200"/>
              </a:spcBef>
              <a:spcAft>
                <a:spcPts val="200"/>
              </a:spcAft>
              <a:buFont typeface="Arial" panose="020B0604020202020204" pitchFamily="34" charset="0"/>
              <a:buChar char="•"/>
            </a:pPr>
            <a:r>
              <a:rPr lang="en-US" sz="1400" b="0" dirty="0"/>
              <a:t>Satellite data volumes and variety are increasing</a:t>
            </a:r>
          </a:p>
          <a:p>
            <a:pPr marL="285750" lvl="1" indent="-285750">
              <a:spcBef>
                <a:spcPts val="1200"/>
              </a:spcBef>
              <a:spcAft>
                <a:spcPts val="200"/>
              </a:spcAft>
              <a:buFont typeface="Arial" panose="020B0604020202020204" pitchFamily="34" charset="0"/>
              <a:buChar char="•"/>
            </a:pPr>
            <a:r>
              <a:rPr lang="en-US" sz="1400" b="0" dirty="0"/>
              <a:t>Satellite data demand and expectations of EO value are increasing</a:t>
            </a:r>
          </a:p>
          <a:p>
            <a:pPr marL="285750" lvl="1" indent="-285750">
              <a:spcBef>
                <a:spcPts val="1200"/>
              </a:spcBef>
              <a:spcAft>
                <a:spcPts val="200"/>
              </a:spcAft>
              <a:buFont typeface="Arial" panose="020B0604020202020204" pitchFamily="34" charset="0"/>
              <a:buChar char="•"/>
            </a:pPr>
            <a:r>
              <a:rPr lang="en-US" sz="1400" b="0" dirty="0"/>
              <a:t>Users want data systems and analysis tools that allow easy access and use of satellite data</a:t>
            </a:r>
          </a:p>
          <a:p>
            <a:pPr marL="285750" lvl="1" indent="-285750">
              <a:spcBef>
                <a:spcPts val="1200"/>
              </a:spcBef>
              <a:spcAft>
                <a:spcPts val="200"/>
              </a:spcAft>
              <a:buFont typeface="Arial" panose="020B0604020202020204" pitchFamily="34" charset="0"/>
              <a:buChar char="•"/>
            </a:pPr>
            <a:r>
              <a:rPr lang="en-US" sz="1400" b="0" dirty="0"/>
              <a:t>Many users desire ARD to minimize data preparation time and knowledge requirements</a:t>
            </a:r>
          </a:p>
          <a:p>
            <a:pPr marL="285750" lvl="1" indent="-285750">
              <a:spcBef>
                <a:spcPts val="1200"/>
              </a:spcBef>
              <a:spcAft>
                <a:spcPts val="200"/>
              </a:spcAft>
              <a:buFont typeface="Arial" panose="020B0604020202020204" pitchFamily="34" charset="0"/>
              <a:buChar char="•"/>
            </a:pPr>
            <a:endParaRPr lang="en-US" sz="1400" dirty="0"/>
          </a:p>
        </p:txBody>
      </p:sp>
      <p:sp>
        <p:nvSpPr>
          <p:cNvPr id="13" name="Right Arrow 12"/>
          <p:cNvSpPr/>
          <p:nvPr/>
        </p:nvSpPr>
        <p:spPr>
          <a:xfrm>
            <a:off x="3038001" y="2133484"/>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4" name="Right Arrow 13"/>
          <p:cNvSpPr/>
          <p:nvPr/>
        </p:nvSpPr>
        <p:spPr>
          <a:xfrm>
            <a:off x="3034571" y="2780979"/>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Right Arrow 14"/>
          <p:cNvSpPr/>
          <p:nvPr/>
        </p:nvSpPr>
        <p:spPr>
          <a:xfrm>
            <a:off x="3042717" y="3358614"/>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6" name="Right Arrow 15"/>
          <p:cNvSpPr/>
          <p:nvPr/>
        </p:nvSpPr>
        <p:spPr>
          <a:xfrm>
            <a:off x="3042717" y="4578420"/>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7" name="Right Arrow 16"/>
          <p:cNvSpPr/>
          <p:nvPr/>
        </p:nvSpPr>
        <p:spPr>
          <a:xfrm>
            <a:off x="3038001" y="5059305"/>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8" name="Right Arrow 17"/>
          <p:cNvSpPr/>
          <p:nvPr/>
        </p:nvSpPr>
        <p:spPr>
          <a:xfrm>
            <a:off x="3034571" y="5591900"/>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9" name="Right Arrow 18"/>
          <p:cNvSpPr/>
          <p:nvPr/>
        </p:nvSpPr>
        <p:spPr>
          <a:xfrm>
            <a:off x="3030406" y="3979217"/>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6" name="Content Placeholder 6"/>
          <p:cNvSpPr>
            <a:spLocks noGrp="1"/>
          </p:cNvSpPr>
          <p:nvPr>
            <p:ph sz="quarter" idx="4294967295"/>
          </p:nvPr>
        </p:nvSpPr>
        <p:spPr>
          <a:xfrm>
            <a:off x="6107836" y="3718560"/>
            <a:ext cx="2848829" cy="2529840"/>
          </a:xfrm>
          <a:prstGeom prst="rect">
            <a:avLst/>
          </a:prstGeom>
        </p:spPr>
        <p:txBody>
          <a:bodyPr>
            <a:noAutofit/>
          </a:bodyPr>
          <a:lstStyle/>
          <a:p>
            <a:pPr lvl="1"/>
            <a:r>
              <a:rPr lang="en-US" sz="1200" dirty="0"/>
              <a:t>Higher spatial resolution</a:t>
            </a:r>
          </a:p>
          <a:p>
            <a:pPr lvl="1"/>
            <a:r>
              <a:rPr lang="en-US" sz="1200" dirty="0"/>
              <a:t>Greater diagnostic capability through increased spectral resolution (hyperspectral) and new modalities (active and passive radar)</a:t>
            </a:r>
          </a:p>
          <a:p>
            <a:pPr lvl="1"/>
            <a:r>
              <a:rPr lang="en-US" sz="1200" dirty="0"/>
              <a:t>New capabilities in monitoring through increased acquisition rate and through new payloads (e.g. altimetry, atmosphere) </a:t>
            </a:r>
          </a:p>
          <a:p>
            <a:pPr lvl="1"/>
            <a:endParaRPr lang="en-US" sz="1200" dirty="0"/>
          </a:p>
        </p:txBody>
      </p:sp>
    </p:spTree>
    <p:extLst>
      <p:ext uri="{BB962C8B-B14F-4D97-AF65-F5344CB8AC3E}">
        <p14:creationId xmlns:p14="http://schemas.microsoft.com/office/powerpoint/2010/main" val="9475454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5</a:t>
            </a:fld>
            <a:endParaRPr lang="uk-UA" dirty="0"/>
          </a:p>
        </p:txBody>
      </p:sp>
      <p:sp>
        <p:nvSpPr>
          <p:cNvPr id="6" name="Content Placeholder 3"/>
          <p:cNvSpPr>
            <a:spLocks noGrp="1"/>
          </p:cNvSpPr>
          <p:nvPr>
            <p:ph sz="quarter" idx="11"/>
          </p:nvPr>
        </p:nvSpPr>
        <p:spPr>
          <a:xfrm>
            <a:off x="1828800" y="0"/>
            <a:ext cx="7315200" cy="1143000"/>
          </a:xfrm>
        </p:spPr>
        <p:txBody>
          <a:bodyPr/>
          <a:lstStyle/>
          <a:p>
            <a:r>
              <a:rPr lang="en-US" b="1" dirty="0"/>
              <a:t>FDA Strategy Document</a:t>
            </a:r>
          </a:p>
        </p:txBody>
      </p:sp>
      <p:pic>
        <p:nvPicPr>
          <p:cNvPr id="3" name="Picture 2">
            <a:extLst>
              <a:ext uri="{FF2B5EF4-FFF2-40B4-BE49-F238E27FC236}">
                <a16:creationId xmlns:a16="http://schemas.microsoft.com/office/drawing/2014/main" id="{9D492D81-199C-41BE-9F1C-5B41AF0A2DD2}"/>
              </a:ext>
            </a:extLst>
          </p:cNvPr>
          <p:cNvPicPr>
            <a:picLocks noChangeAspect="1"/>
          </p:cNvPicPr>
          <p:nvPr/>
        </p:nvPicPr>
        <p:blipFill>
          <a:blip r:embed="rId2"/>
          <a:stretch>
            <a:fillRect/>
          </a:stretch>
        </p:blipFill>
        <p:spPr>
          <a:xfrm>
            <a:off x="2266084" y="1242128"/>
            <a:ext cx="4611832" cy="5387272"/>
          </a:xfrm>
          <a:prstGeom prst="rect">
            <a:avLst/>
          </a:prstGeom>
        </p:spPr>
      </p:pic>
    </p:spTree>
    <p:extLst>
      <p:ext uri="{BB962C8B-B14F-4D97-AF65-F5344CB8AC3E}">
        <p14:creationId xmlns:p14="http://schemas.microsoft.com/office/powerpoint/2010/main" val="6449752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6</a:t>
            </a:fld>
            <a:endParaRPr lang="uk-UA" dirty="0"/>
          </a:p>
        </p:txBody>
      </p:sp>
      <p:sp>
        <p:nvSpPr>
          <p:cNvPr id="8" name="Content Placeholder 7"/>
          <p:cNvSpPr>
            <a:spLocks noGrp="1"/>
          </p:cNvSpPr>
          <p:nvPr>
            <p:ph sz="quarter" idx="10"/>
          </p:nvPr>
        </p:nvSpPr>
        <p:spPr>
          <a:xfrm>
            <a:off x="457200" y="1295400"/>
            <a:ext cx="8686800" cy="5029200"/>
          </a:xfrm>
        </p:spPr>
        <p:txBody>
          <a:bodyPr/>
          <a:lstStyle/>
          <a:p>
            <a:pPr defTabSz="914400"/>
            <a:r>
              <a:rPr lang="en-US" sz="1800" b="1" dirty="0"/>
              <a:t>CEOS Analysis Ready Data (ARD)</a:t>
            </a:r>
            <a:endParaRPr lang="en-US" sz="1600" b="1" dirty="0"/>
          </a:p>
          <a:p>
            <a:pPr lvl="1"/>
            <a:r>
              <a:rPr lang="en-US" sz="1400" dirty="0"/>
              <a:t>Develop and provision CARD4L-compliant optical and/or SAR products</a:t>
            </a:r>
          </a:p>
          <a:p>
            <a:pPr lvl="1"/>
            <a:r>
              <a:rPr lang="en-US" sz="1400" dirty="0"/>
              <a:t>Examine ARD for ocean and atmosphere domains</a:t>
            </a:r>
          </a:p>
          <a:p>
            <a:pPr defTabSz="914400"/>
            <a:endParaRPr lang="en-US" sz="500" b="1" dirty="0"/>
          </a:p>
          <a:p>
            <a:pPr defTabSz="914400"/>
            <a:r>
              <a:rPr lang="en-US" sz="1800" b="1" dirty="0"/>
              <a:t>Interoperable Free and Open Tools</a:t>
            </a:r>
          </a:p>
          <a:p>
            <a:pPr lvl="1" defTabSz="914400"/>
            <a:r>
              <a:rPr lang="en-US" sz="1400" dirty="0"/>
              <a:t>Continue supporting the CEOS Data Cube (CDC) initiative</a:t>
            </a:r>
          </a:p>
          <a:p>
            <a:pPr lvl="1" defTabSz="914400"/>
            <a:r>
              <a:rPr lang="en-US" sz="1400" dirty="0"/>
              <a:t>Demonstrate new technologies through ongoing support of ‘pilot projects’ and consideration of alternate candidate architectures</a:t>
            </a:r>
          </a:p>
          <a:p>
            <a:endParaRPr lang="en-US" sz="500" b="1" dirty="0"/>
          </a:p>
          <a:p>
            <a:pPr defTabSz="914400"/>
            <a:r>
              <a:rPr lang="en-US" sz="1800" b="1" dirty="0"/>
              <a:t>Data,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endParaRPr lang="en-US" sz="500" b="1" dirty="0"/>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50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sp>
        <p:nvSpPr>
          <p:cNvPr id="6" name="Content Placeholder 3"/>
          <p:cNvSpPr>
            <a:spLocks noGrp="1"/>
          </p:cNvSpPr>
          <p:nvPr>
            <p:ph sz="quarter" idx="11"/>
          </p:nvPr>
        </p:nvSpPr>
        <p:spPr>
          <a:xfrm>
            <a:off x="1828800" y="0"/>
            <a:ext cx="7315200" cy="1143000"/>
          </a:xfrm>
        </p:spPr>
        <p:txBody>
          <a:bodyPr/>
          <a:lstStyle/>
          <a:p>
            <a:r>
              <a:rPr lang="en-US" b="1" dirty="0"/>
              <a:t>FDA Themes and Outcomes</a:t>
            </a:r>
          </a:p>
        </p:txBody>
      </p:sp>
    </p:spTree>
    <p:extLst>
      <p:ext uri="{BB962C8B-B14F-4D97-AF65-F5344CB8AC3E}">
        <p14:creationId xmlns:p14="http://schemas.microsoft.com/office/powerpoint/2010/main" val="35773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457200" y="1219200"/>
            <a:ext cx="8686800" cy="5105400"/>
          </a:xfrm>
        </p:spPr>
        <p:txBody>
          <a:bodyPr/>
          <a:lstStyle/>
          <a:p>
            <a:pPr defTabSz="914400"/>
            <a:r>
              <a:rPr lang="en-US" sz="1800" b="1" dirty="0"/>
              <a:t>CEOS Analysis Ready Data (ARD) (through LSI-VC)</a:t>
            </a:r>
          </a:p>
          <a:p>
            <a:pPr lvl="1"/>
            <a:r>
              <a:rPr lang="en-US" sz="1400" dirty="0"/>
              <a:t>Produce ARD data and/or provide ARD production tools</a:t>
            </a:r>
          </a:p>
          <a:p>
            <a:pPr lvl="1"/>
            <a:r>
              <a:rPr lang="en-US" sz="1400" dirty="0"/>
              <a:t>Examine CEOS ARD to include the ocean and atmosphere domains</a:t>
            </a:r>
          </a:p>
          <a:p>
            <a:pPr lvl="1"/>
            <a:r>
              <a:rPr lang="en-US" sz="1400" dirty="0"/>
              <a:t>Participate in standard setting and review processes (including user feedback loops for evolution)</a:t>
            </a:r>
          </a:p>
          <a:p>
            <a:pPr lvl="1"/>
            <a:r>
              <a:rPr lang="en-US" sz="1400" dirty="0"/>
              <a:t>Engage through WGCV to define QA protocols and cross-validation projects across ARD products</a:t>
            </a:r>
          </a:p>
          <a:p>
            <a:pPr lvl="1"/>
            <a:r>
              <a:rPr lang="en-US" sz="1400" dirty="0"/>
              <a:t>Reach out to commercial providers to encourage their participation in ARD (at their cost)</a:t>
            </a:r>
          </a:p>
          <a:p>
            <a:pPr lvl="1"/>
            <a:r>
              <a:rPr lang="en-US" sz="1400" dirty="0"/>
              <a:t>Promote and enable discoverability of ARD datasets</a:t>
            </a:r>
          </a:p>
          <a:p>
            <a:endParaRPr lang="en-US" sz="1000" b="1" dirty="0"/>
          </a:p>
          <a:p>
            <a:pPr defTabSz="914400"/>
            <a:r>
              <a:rPr lang="en-US" sz="1800" b="1" dirty="0"/>
              <a:t>Interoperable Free and Open Tools (through SEO)</a:t>
            </a:r>
          </a:p>
          <a:p>
            <a:pPr lvl="1"/>
            <a:r>
              <a:rPr lang="en-US" sz="1400" dirty="0"/>
              <a:t>Promote the use of interoperable free and open tools, such as Open Data Cube (ODC), and application algorithms to enhance the use and impact of CEOS satellite data</a:t>
            </a:r>
          </a:p>
          <a:p>
            <a:pPr lvl="1"/>
            <a:r>
              <a:rPr lang="en-US" sz="1400" dirty="0"/>
              <a:t>Continue to support the CEOS Data Cube (CDC) initiative and progress the development of core components, supporting documentation, and training materials</a:t>
            </a:r>
          </a:p>
          <a:p>
            <a:pPr lvl="1"/>
            <a:r>
              <a:rPr lang="en-US" sz="1400" dirty="0"/>
              <a:t>Support the initial deployment of the CDC architecture by providing training and capacity building to interested international users</a:t>
            </a:r>
          </a:p>
          <a:p>
            <a:pPr lvl="1"/>
            <a:r>
              <a:rPr lang="en-US" sz="1400" dirty="0"/>
              <a:t>Contribute application algorithms to the ODC repository along with documentation and case studies</a:t>
            </a:r>
          </a:p>
        </p:txBody>
      </p:sp>
      <p:sp>
        <p:nvSpPr>
          <p:cNvPr id="4" name="Content Placeholder 3"/>
          <p:cNvSpPr>
            <a:spLocks noGrp="1"/>
          </p:cNvSpPr>
          <p:nvPr>
            <p:ph sz="quarter" idx="11"/>
          </p:nvPr>
        </p:nvSpPr>
        <p:spPr>
          <a:xfrm>
            <a:off x="1828800" y="0"/>
            <a:ext cx="7315200" cy="1143000"/>
          </a:xfrm>
        </p:spPr>
        <p:txBody>
          <a:bodyPr/>
          <a:lstStyle/>
          <a:p>
            <a:pPr marL="0" indent="0">
              <a:buNone/>
            </a:pPr>
            <a:r>
              <a:rPr lang="en-US" b="1" dirty="0"/>
              <a:t>How Can CEOS Agencies</a:t>
            </a:r>
          </a:p>
          <a:p>
            <a:pPr marL="0" indent="0">
              <a:buNone/>
            </a:pPr>
            <a:r>
              <a:rPr lang="en-US" b="1" dirty="0"/>
              <a:t>Contribute?</a:t>
            </a:r>
          </a:p>
        </p:txBody>
      </p:sp>
    </p:spTree>
    <p:extLst>
      <p:ext uri="{BB962C8B-B14F-4D97-AF65-F5344CB8AC3E}">
        <p14:creationId xmlns:p14="http://schemas.microsoft.com/office/powerpoint/2010/main" val="8673813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457200" y="1219200"/>
            <a:ext cx="8686800" cy="5105400"/>
          </a:xfrm>
        </p:spPr>
        <p:txBody>
          <a:bodyPr/>
          <a:lstStyle/>
          <a:p>
            <a:pPr defTabSz="914400"/>
            <a:r>
              <a:rPr lang="en-US" sz="1800" b="1" dirty="0"/>
              <a:t>Data, Processing, and Architecture Interface Standards (through WGISS)</a:t>
            </a:r>
          </a:p>
          <a:p>
            <a:pPr lvl="1"/>
            <a:r>
              <a:rPr lang="en-US" sz="1400" dirty="0"/>
              <a:t>Identify key data and metadata standards experts to join WGISS</a:t>
            </a:r>
          </a:p>
          <a:p>
            <a:pPr lvl="1"/>
            <a:r>
              <a:rPr lang="en-US" sz="1400" dirty="0"/>
              <a:t>Support prototype testing of data and application standards to ensure successful implementation</a:t>
            </a:r>
          </a:p>
          <a:p>
            <a:pPr lvl="1"/>
            <a:r>
              <a:rPr lang="en-US" sz="1400" dirty="0"/>
              <a:t>Identify key System Engineers, Applications Liaisons, and Communication/Outreach Liaisons to engage with WGCapD in developing strategies to promote FDA paradigms and systems</a:t>
            </a:r>
          </a:p>
          <a:p>
            <a:pPr defTabSz="914400"/>
            <a:endParaRPr lang="en-US" sz="1000" b="1" dirty="0"/>
          </a:p>
          <a:p>
            <a:pPr defTabSz="914400"/>
            <a:r>
              <a:rPr lang="en-US" sz="1800" b="1" dirty="0"/>
              <a:t>Analytical Processing Capabilities (through WGISS)</a:t>
            </a:r>
          </a:p>
          <a:p>
            <a:pPr lvl="1"/>
            <a:r>
              <a:rPr lang="en-US" sz="1400" dirty="0"/>
              <a:t>Identify Data Analysts, System Engineers, and System Architects to join WGISS</a:t>
            </a:r>
          </a:p>
          <a:p>
            <a:pPr lvl="1"/>
            <a:r>
              <a:rPr lang="en-US" sz="1400" dirty="0"/>
              <a:t>Engage CEOS agencies who have implemented authentication systems to provide their lessons learned and best practices</a:t>
            </a:r>
            <a:endParaRPr lang="en-US" sz="1600" dirty="0"/>
          </a:p>
          <a:p>
            <a:pPr defTabSz="914400"/>
            <a:endParaRPr lang="en-US" sz="1000" b="1" dirty="0"/>
          </a:p>
          <a:p>
            <a:pPr defTabSz="914400"/>
            <a:r>
              <a:rPr lang="en-US" sz="1800" b="1" dirty="0"/>
              <a:t>User Metrics (through WGISS)</a:t>
            </a:r>
          </a:p>
          <a:p>
            <a:pPr lvl="1"/>
            <a:r>
              <a:rPr lang="en-US" sz="1400" dirty="0"/>
              <a:t>Engage CEOS representatives familiar with user needs analysis and metric reporting</a:t>
            </a:r>
          </a:p>
          <a:p>
            <a:pPr lvl="1"/>
            <a:r>
              <a:rPr lang="en-US" sz="1400" dirty="0"/>
              <a:t>Support development of universal metric capturing</a:t>
            </a:r>
          </a:p>
          <a:p>
            <a:pPr lvl="1"/>
            <a:r>
              <a:rPr lang="en-US" sz="1400" dirty="0"/>
              <a:t>Participate in open venues for discussion of abstract CEOS projects (webinars, conferences, etc.)</a:t>
            </a:r>
          </a:p>
        </p:txBody>
      </p:sp>
      <p:sp>
        <p:nvSpPr>
          <p:cNvPr id="9" name="Content Placeholder 3">
            <a:extLst>
              <a:ext uri="{FF2B5EF4-FFF2-40B4-BE49-F238E27FC236}">
                <a16:creationId xmlns:a16="http://schemas.microsoft.com/office/drawing/2014/main" id="{BED44534-0B56-4D6F-B4BB-8E9E71B649CC}"/>
              </a:ext>
            </a:extLst>
          </p:cNvPr>
          <p:cNvSpPr>
            <a:spLocks noGrp="1"/>
          </p:cNvSpPr>
          <p:nvPr>
            <p:ph sz="quarter" idx="11"/>
          </p:nvPr>
        </p:nvSpPr>
        <p:spPr>
          <a:xfrm>
            <a:off x="1828800" y="0"/>
            <a:ext cx="7315200" cy="1143000"/>
          </a:xfrm>
        </p:spPr>
        <p:txBody>
          <a:bodyPr/>
          <a:lstStyle/>
          <a:p>
            <a:pPr marL="0" indent="0">
              <a:buNone/>
            </a:pPr>
            <a:r>
              <a:rPr lang="en-US" b="1" dirty="0"/>
              <a:t>How Can CEOS Agencies</a:t>
            </a:r>
          </a:p>
          <a:p>
            <a:pPr marL="0" indent="0">
              <a:buNone/>
            </a:pPr>
            <a:r>
              <a:rPr lang="en-US" b="1" dirty="0"/>
              <a:t>Contribute?</a:t>
            </a:r>
          </a:p>
        </p:txBody>
      </p:sp>
    </p:spTree>
    <p:extLst>
      <p:ext uri="{BB962C8B-B14F-4D97-AF65-F5344CB8AC3E}">
        <p14:creationId xmlns:p14="http://schemas.microsoft.com/office/powerpoint/2010/main" val="40362996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219200"/>
            <a:ext cx="8686800" cy="5105400"/>
          </a:xfrm>
        </p:spPr>
        <p:txBody>
          <a:bodyPr/>
          <a:lstStyle/>
          <a:p>
            <a:r>
              <a:rPr lang="en-US" sz="1800" b="1" dirty="0"/>
              <a:t>Additional WGISS resources needed to begin the following efforts</a:t>
            </a:r>
          </a:p>
          <a:p>
            <a:endParaRPr lang="en-US" sz="1000" dirty="0"/>
          </a:p>
          <a:p>
            <a:r>
              <a:rPr lang="en-US" sz="1800" b="1" dirty="0"/>
              <a:t>Data, Processing, and Architecture Interface Standards</a:t>
            </a:r>
          </a:p>
          <a:p>
            <a:pPr lvl="1"/>
            <a:r>
              <a:rPr lang="en-US" sz="1400" dirty="0"/>
              <a:t>Support WGISS in the development of standards that ensure interoperability among one or more FDA platforms</a:t>
            </a:r>
          </a:p>
          <a:p>
            <a:pPr lvl="1"/>
            <a:r>
              <a:rPr lang="en-US" sz="1400" dirty="0"/>
              <a:t>Identify specialists to join WGISS with expertise in their data holdings to provide guidance on how their holdings are changing to accommodate pixel level access</a:t>
            </a:r>
          </a:p>
          <a:p>
            <a:endParaRPr lang="en-US" sz="1000" dirty="0"/>
          </a:p>
          <a:p>
            <a:r>
              <a:rPr lang="en-US" sz="1800" b="1" dirty="0"/>
              <a:t>Analytical Processing Capabilities</a:t>
            </a:r>
          </a:p>
          <a:p>
            <a:pPr lvl="1"/>
            <a:r>
              <a:rPr lang="en-US" sz="1400" dirty="0"/>
              <a:t>Provide agency computing resources for prototype testing of application algorithms to take advantage of locally stored data or to utilize web-based protocols (e.g., WCS, APIs) for data interaction</a:t>
            </a:r>
            <a:endParaRPr lang="en-US" sz="1400" b="1" dirty="0"/>
          </a:p>
        </p:txBody>
      </p:sp>
      <p:sp>
        <p:nvSpPr>
          <p:cNvPr id="9" name="Content Placeholder 3">
            <a:extLst>
              <a:ext uri="{FF2B5EF4-FFF2-40B4-BE49-F238E27FC236}">
                <a16:creationId xmlns:a16="http://schemas.microsoft.com/office/drawing/2014/main" id="{BED44534-0B56-4D6F-B4BB-8E9E71B649CC}"/>
              </a:ext>
            </a:extLst>
          </p:cNvPr>
          <p:cNvSpPr>
            <a:spLocks noGrp="1"/>
          </p:cNvSpPr>
          <p:nvPr>
            <p:ph sz="quarter" idx="11"/>
          </p:nvPr>
        </p:nvSpPr>
        <p:spPr>
          <a:xfrm>
            <a:off x="1828800" y="0"/>
            <a:ext cx="7315200" cy="1143000"/>
          </a:xfrm>
        </p:spPr>
        <p:txBody>
          <a:bodyPr/>
          <a:lstStyle/>
          <a:p>
            <a:pPr marL="0" indent="0">
              <a:buNone/>
            </a:pPr>
            <a:r>
              <a:rPr lang="en-US" b="1" dirty="0"/>
              <a:t>How Can CEOS Agencies</a:t>
            </a:r>
          </a:p>
          <a:p>
            <a:pPr marL="0" indent="0">
              <a:buNone/>
            </a:pPr>
            <a:r>
              <a:rPr lang="en-US" b="1" dirty="0"/>
              <a:t>Contribute?</a:t>
            </a:r>
          </a:p>
        </p:txBody>
      </p:sp>
    </p:spTree>
    <p:extLst>
      <p:ext uri="{BB962C8B-B14F-4D97-AF65-F5344CB8AC3E}">
        <p14:creationId xmlns:p14="http://schemas.microsoft.com/office/powerpoint/2010/main" val="191317442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9022</TotalTime>
  <Words>2247</Words>
  <Application>Microsoft Office PowerPoint</Application>
  <PresentationFormat>On-screen Show (4:3)</PresentationFormat>
  <Paragraphs>264</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Bold</vt:lpstr>
      <vt:lpstr>Avenir Heavy</vt:lpstr>
      <vt:lpstr>Avenir Roman</vt:lpstr>
      <vt:lpstr>Calibri</vt:lpstr>
      <vt:lpstr>Courier New</vt:lpstr>
      <vt:lpstr>Droid Serif</vt:lpstr>
      <vt:lpstr>Helvetica</vt:lpstr>
      <vt:lpstr>Proxima Nova Regular</vt:lpstr>
      <vt:lpstr>Wingdings</vt:lpstr>
      <vt:lpstr>Default</vt:lpstr>
      <vt:lpstr>Future Data Access &amp; Analysis Architectures (FDA)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Labahn, Steven T</cp:lastModifiedBy>
  <cp:revision>201</cp:revision>
  <dcterms:modified xsi:type="dcterms:W3CDTF">2017-10-15T13:18:10Z</dcterms:modified>
</cp:coreProperties>
</file>